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4002" r:id="rId5"/>
  </p:sldMasterIdLst>
  <p:sldIdLst>
    <p:sldId id="329" r:id="rId6"/>
    <p:sldId id="261" r:id="rId7"/>
    <p:sldId id="331" r:id="rId8"/>
    <p:sldId id="332" r:id="rId9"/>
    <p:sldId id="333" r:id="rId10"/>
    <p:sldId id="334" r:id="rId11"/>
    <p:sldId id="335" r:id="rId12"/>
    <p:sldId id="338" r:id="rId13"/>
    <p:sldId id="336" r:id="rId14"/>
    <p:sldId id="337" r:id="rId15"/>
    <p:sldId id="345" r:id="rId16"/>
    <p:sldId id="344" r:id="rId17"/>
    <p:sldId id="342" r:id="rId18"/>
    <p:sldId id="343" r:id="rId19"/>
    <p:sldId id="339" r:id="rId20"/>
    <p:sldId id="353" r:id="rId21"/>
    <p:sldId id="354" r:id="rId22"/>
    <p:sldId id="355" r:id="rId23"/>
    <p:sldId id="356" r:id="rId24"/>
    <p:sldId id="357" r:id="rId25"/>
    <p:sldId id="358" r:id="rId26"/>
    <p:sldId id="359" r:id="rId27"/>
    <p:sldId id="341" r:id="rId28"/>
    <p:sldId id="368" r:id="rId29"/>
    <p:sldId id="369" r:id="rId30"/>
    <p:sldId id="370" r:id="rId31"/>
    <p:sldId id="371" r:id="rId32"/>
    <p:sldId id="372" r:id="rId33"/>
    <p:sldId id="373" r:id="rId34"/>
    <p:sldId id="374" r:id="rId35"/>
    <p:sldId id="375" r:id="rId36"/>
    <p:sldId id="347" r:id="rId37"/>
    <p:sldId id="348" r:id="rId38"/>
    <p:sldId id="367" r:id="rId39"/>
    <p:sldId id="366" r:id="rId40"/>
    <p:sldId id="349" r:id="rId41"/>
    <p:sldId id="350" r:id="rId42"/>
    <p:sldId id="360" r:id="rId43"/>
    <p:sldId id="361" r:id="rId44"/>
    <p:sldId id="351" r:id="rId45"/>
    <p:sldId id="352" r:id="rId46"/>
    <p:sldId id="362" r:id="rId47"/>
    <p:sldId id="363" r:id="rId48"/>
    <p:sldId id="364" r:id="rId49"/>
    <p:sldId id="365" r:id="rId50"/>
    <p:sldId id="377" r:id="rId51"/>
    <p:sldId id="37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Gergis" initials="AG"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0A6"/>
    <a:srgbClr val="8E908E"/>
    <a:srgbClr val="565656"/>
    <a:srgbClr val="404040"/>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4291" autoAdjust="0"/>
  </p:normalViewPr>
  <p:slideViewPr>
    <p:cSldViewPr snapToGrid="0">
      <p:cViewPr varScale="1">
        <p:scale>
          <a:sx n="72" d="100"/>
          <a:sy n="72" d="100"/>
        </p:scale>
        <p:origin x="534"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s slide layout">
    <p:bg>
      <p:bgPr>
        <a:solidFill>
          <a:schemeClr val="bg1"/>
        </a:solidFill>
        <a:effectLst/>
      </p:bgPr>
    </p:bg>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81518"/>
            <a:ext cx="11573197" cy="840230"/>
          </a:xfrm>
          <a:prstGeom prst="rect">
            <a:avLst/>
          </a:prstGeom>
          <a:noFill/>
          <a:effectLst/>
        </p:spPr>
        <p:txBody>
          <a:bodyPr wrap="square" rtlCol="0" anchor="ctr">
            <a:spAutoFit/>
          </a:bodyPr>
          <a:lstStyle>
            <a:lvl1pPr marL="0" indent="0" algn="ctr">
              <a:buFontTx/>
              <a:buNone/>
              <a:defRPr lang="en-US" altLang="ko-KR" sz="5400" dirty="0">
                <a:solidFill>
                  <a:schemeClr val="tx1"/>
                </a:solidFill>
                <a:effectLst/>
                <a:latin typeface="+mj-lt"/>
              </a:defRPr>
            </a:lvl1pPr>
          </a:lstStyle>
          <a:p>
            <a:pPr marL="0"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48389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IMAGE AND CONTENTS LAYOUT_02">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2759FA7-EFF1-466F-B291-A84ACBFA28C0}"/>
              </a:ext>
            </a:extLst>
          </p:cNvPr>
          <p:cNvGrpSpPr/>
          <p:nvPr userDrawn="1"/>
        </p:nvGrpSpPr>
        <p:grpSpPr>
          <a:xfrm>
            <a:off x="685074" y="1772815"/>
            <a:ext cx="2401025" cy="4481331"/>
            <a:chOff x="3501573" y="3178068"/>
            <a:chExt cx="1340594" cy="2737840"/>
          </a:xfrm>
        </p:grpSpPr>
        <p:sp>
          <p:nvSpPr>
            <p:cNvPr id="10" name="Freeform: Shape 9">
              <a:extLst>
                <a:ext uri="{FF2B5EF4-FFF2-40B4-BE49-F238E27FC236}">
                  <a16:creationId xmlns:a16="http://schemas.microsoft.com/office/drawing/2014/main" id="{E9E42687-3D82-48D5-894C-5D628B9B6D2B}"/>
                </a:ext>
              </a:extLst>
            </p:cNvPr>
            <p:cNvSpPr/>
            <p:nvPr/>
          </p:nvSpPr>
          <p:spPr>
            <a:xfrm>
              <a:off x="3504728" y="3612346"/>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FF86B727-08A8-432D-8EE4-60A73190C0C1}"/>
                </a:ext>
              </a:extLst>
            </p:cNvPr>
            <p:cNvSpPr/>
            <p:nvPr/>
          </p:nvSpPr>
          <p:spPr>
            <a:xfrm>
              <a:off x="3501573" y="3832632"/>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8574" y="65246"/>
                    <a:pt x="15716" y="68104"/>
                    <a:pt x="12859" y="68104"/>
                  </a:cubicBezTo>
                  <a:close/>
                </a:path>
              </a:pathLst>
            </a:custGeom>
            <a:solidFill>
              <a:srgbClr val="808080"/>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413466B-E1CD-4F3B-909B-800708C89DA4}"/>
                </a:ext>
              </a:extLst>
            </p:cNvPr>
            <p:cNvSpPr/>
            <p:nvPr/>
          </p:nvSpPr>
          <p:spPr>
            <a:xfrm>
              <a:off x="4776089" y="3829487"/>
              <a:ext cx="62939" cy="220286"/>
            </a:xfrm>
            <a:custGeom>
              <a:avLst/>
              <a:gdLst>
                <a:gd name="connsiteX0" fmla="*/ 12859 w 19050"/>
                <a:gd name="connsiteY0" fmla="*/ 68104 h 66675"/>
                <a:gd name="connsiteX1" fmla="*/ 12859 w 19050"/>
                <a:gd name="connsiteY1" fmla="*/ 68104 h 66675"/>
                <a:gd name="connsiteX2" fmla="*/ 7144 w 19050"/>
                <a:gd name="connsiteY2" fmla="*/ 62389 h 66675"/>
                <a:gd name="connsiteX3" fmla="*/ 7144 w 19050"/>
                <a:gd name="connsiteY3" fmla="*/ 12859 h 66675"/>
                <a:gd name="connsiteX4" fmla="*/ 12859 w 19050"/>
                <a:gd name="connsiteY4" fmla="*/ 7144 h 66675"/>
                <a:gd name="connsiteX5" fmla="*/ 12859 w 19050"/>
                <a:gd name="connsiteY5" fmla="*/ 7144 h 66675"/>
                <a:gd name="connsiteX6" fmla="*/ 18574 w 19050"/>
                <a:gd name="connsiteY6" fmla="*/ 12859 h 66675"/>
                <a:gd name="connsiteX7" fmla="*/ 18574 w 19050"/>
                <a:gd name="connsiteY7" fmla="*/ 62389 h 66675"/>
                <a:gd name="connsiteX8" fmla="*/ 12859 w 19050"/>
                <a:gd name="connsiteY8" fmla="*/ 6810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50" h="66675">
                  <a:moveTo>
                    <a:pt x="12859" y="68104"/>
                  </a:moveTo>
                  <a:lnTo>
                    <a:pt x="12859" y="68104"/>
                  </a:lnTo>
                  <a:cubicBezTo>
                    <a:pt x="10001" y="68104"/>
                    <a:pt x="7144" y="65246"/>
                    <a:pt x="7144" y="62389"/>
                  </a:cubicBezTo>
                  <a:lnTo>
                    <a:pt x="7144" y="12859"/>
                  </a:lnTo>
                  <a:cubicBezTo>
                    <a:pt x="7144" y="10001"/>
                    <a:pt x="10001" y="7144"/>
                    <a:pt x="12859" y="7144"/>
                  </a:cubicBezTo>
                  <a:lnTo>
                    <a:pt x="12859" y="7144"/>
                  </a:lnTo>
                  <a:cubicBezTo>
                    <a:pt x="15716" y="7144"/>
                    <a:pt x="18574" y="10001"/>
                    <a:pt x="18574" y="12859"/>
                  </a:cubicBezTo>
                  <a:lnTo>
                    <a:pt x="18574" y="62389"/>
                  </a:lnTo>
                  <a:cubicBezTo>
                    <a:pt x="19526" y="65246"/>
                    <a:pt x="16669" y="68104"/>
                    <a:pt x="12859" y="68104"/>
                  </a:cubicBezTo>
                  <a:close/>
                </a:path>
              </a:pathLst>
            </a:custGeom>
            <a:solidFill>
              <a:srgbClr val="808080"/>
            </a:solid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40605FEE-B310-4CD1-957F-4C8ECB2D4CFA}"/>
                </a:ext>
              </a:extLst>
            </p:cNvPr>
            <p:cNvSpPr/>
            <p:nvPr/>
          </p:nvSpPr>
          <p:spPr>
            <a:xfrm>
              <a:off x="3520451" y="3178068"/>
              <a:ext cx="1321716" cy="2737840"/>
            </a:xfrm>
            <a:custGeom>
              <a:avLst/>
              <a:gdLst>
                <a:gd name="connsiteX0" fmla="*/ 350044 w 400050"/>
                <a:gd name="connsiteY0" fmla="*/ 7144 h 828675"/>
                <a:gd name="connsiteX1" fmla="*/ 53816 w 400050"/>
                <a:gd name="connsiteY1" fmla="*/ 7144 h 828675"/>
                <a:gd name="connsiteX2" fmla="*/ 7144 w 400050"/>
                <a:gd name="connsiteY2" fmla="*/ 53816 h 828675"/>
                <a:gd name="connsiteX3" fmla="*/ 7144 w 400050"/>
                <a:gd name="connsiteY3" fmla="*/ 781526 h 828675"/>
                <a:gd name="connsiteX4" fmla="*/ 53816 w 400050"/>
                <a:gd name="connsiteY4" fmla="*/ 828199 h 828675"/>
                <a:gd name="connsiteX5" fmla="*/ 350044 w 400050"/>
                <a:gd name="connsiteY5" fmla="*/ 828199 h 828675"/>
                <a:gd name="connsiteX6" fmla="*/ 396716 w 400050"/>
                <a:gd name="connsiteY6" fmla="*/ 781526 h 828675"/>
                <a:gd name="connsiteX7" fmla="*/ 396716 w 400050"/>
                <a:gd name="connsiteY7" fmla="*/ 53816 h 828675"/>
                <a:gd name="connsiteX8" fmla="*/ 350044 w 400050"/>
                <a:gd name="connsiteY8" fmla="*/ 7144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50" h="828675">
                  <a:moveTo>
                    <a:pt x="350044" y="7144"/>
                  </a:moveTo>
                  <a:lnTo>
                    <a:pt x="53816" y="7144"/>
                  </a:lnTo>
                  <a:cubicBezTo>
                    <a:pt x="28099" y="7144"/>
                    <a:pt x="7144" y="28099"/>
                    <a:pt x="7144" y="53816"/>
                  </a:cubicBezTo>
                  <a:lnTo>
                    <a:pt x="7144" y="781526"/>
                  </a:lnTo>
                  <a:cubicBezTo>
                    <a:pt x="7144" y="807244"/>
                    <a:pt x="28099" y="828199"/>
                    <a:pt x="53816" y="828199"/>
                  </a:cubicBezTo>
                  <a:lnTo>
                    <a:pt x="350044" y="828199"/>
                  </a:lnTo>
                  <a:cubicBezTo>
                    <a:pt x="375761" y="828199"/>
                    <a:pt x="396716" y="807244"/>
                    <a:pt x="396716" y="781526"/>
                  </a:cubicBezTo>
                  <a:lnTo>
                    <a:pt x="396716" y="53816"/>
                  </a:lnTo>
                  <a:cubicBezTo>
                    <a:pt x="396716" y="28099"/>
                    <a:pt x="375761" y="7144"/>
                    <a:pt x="350044" y="7144"/>
                  </a:cubicBezTo>
                  <a:close/>
                </a:path>
              </a:pathLst>
            </a:custGeom>
            <a:solidFill>
              <a:srgbClr val="808080"/>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02B5F8-0CCE-474E-B649-1DFC27F17E77}"/>
                </a:ext>
              </a:extLst>
            </p:cNvPr>
            <p:cNvSpPr/>
            <p:nvPr/>
          </p:nvSpPr>
          <p:spPr>
            <a:xfrm>
              <a:off x="3529897" y="3190651"/>
              <a:ext cx="1290246" cy="2706371"/>
            </a:xfrm>
            <a:custGeom>
              <a:avLst/>
              <a:gdLst>
                <a:gd name="connsiteX0" fmla="*/ 345281 w 390525"/>
                <a:gd name="connsiteY0" fmla="*/ 7144 h 819150"/>
                <a:gd name="connsiteX1" fmla="*/ 52864 w 390525"/>
                <a:gd name="connsiteY1" fmla="*/ 7144 h 819150"/>
                <a:gd name="connsiteX2" fmla="*/ 7144 w 390525"/>
                <a:gd name="connsiteY2" fmla="*/ 52864 h 819150"/>
                <a:gd name="connsiteX3" fmla="*/ 7144 w 390525"/>
                <a:gd name="connsiteY3" fmla="*/ 772954 h 819150"/>
                <a:gd name="connsiteX4" fmla="*/ 52864 w 390525"/>
                <a:gd name="connsiteY4" fmla="*/ 818674 h 819150"/>
                <a:gd name="connsiteX5" fmla="*/ 345281 w 390525"/>
                <a:gd name="connsiteY5" fmla="*/ 818674 h 819150"/>
                <a:gd name="connsiteX6" fmla="*/ 391001 w 390525"/>
                <a:gd name="connsiteY6" fmla="*/ 772954 h 819150"/>
                <a:gd name="connsiteX7" fmla="*/ 391001 w 390525"/>
                <a:gd name="connsiteY7" fmla="*/ 52864 h 819150"/>
                <a:gd name="connsiteX8" fmla="*/ 345281 w 390525"/>
                <a:gd name="connsiteY8"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525" h="819150">
                  <a:moveTo>
                    <a:pt x="345281" y="7144"/>
                  </a:moveTo>
                  <a:lnTo>
                    <a:pt x="52864" y="7144"/>
                  </a:lnTo>
                  <a:cubicBezTo>
                    <a:pt x="27146" y="7144"/>
                    <a:pt x="7144" y="27146"/>
                    <a:pt x="7144" y="52864"/>
                  </a:cubicBezTo>
                  <a:lnTo>
                    <a:pt x="7144" y="772954"/>
                  </a:lnTo>
                  <a:cubicBezTo>
                    <a:pt x="7144" y="798671"/>
                    <a:pt x="27146" y="818674"/>
                    <a:pt x="52864" y="818674"/>
                  </a:cubicBezTo>
                  <a:lnTo>
                    <a:pt x="345281" y="818674"/>
                  </a:lnTo>
                  <a:cubicBezTo>
                    <a:pt x="370999" y="818674"/>
                    <a:pt x="391001" y="798671"/>
                    <a:pt x="391001" y="772954"/>
                  </a:cubicBezTo>
                  <a:lnTo>
                    <a:pt x="391001" y="52864"/>
                  </a:lnTo>
                  <a:cubicBezTo>
                    <a:pt x="391001" y="28099"/>
                    <a:pt x="370046" y="7144"/>
                    <a:pt x="345281" y="7144"/>
                  </a:cubicBezTo>
                  <a:close/>
                </a:path>
              </a:pathLst>
            </a:custGeom>
            <a:solidFill>
              <a:srgbClr val="1A1A1A"/>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853E5B5-7B85-41D5-9030-5B1B725D5576}"/>
                </a:ext>
              </a:extLst>
            </p:cNvPr>
            <p:cNvSpPr/>
            <p:nvPr/>
          </p:nvSpPr>
          <p:spPr>
            <a:xfrm>
              <a:off x="3627447" y="3596610"/>
              <a:ext cx="1101430" cy="1951104"/>
            </a:xfrm>
            <a:custGeom>
              <a:avLst/>
              <a:gdLst>
                <a:gd name="connsiteX0" fmla="*/ 7144 w 333375"/>
                <a:gd name="connsiteY0" fmla="*/ 7144 h 590550"/>
                <a:gd name="connsiteX1" fmla="*/ 331946 w 333375"/>
                <a:gd name="connsiteY1" fmla="*/ 7144 h 590550"/>
                <a:gd name="connsiteX2" fmla="*/ 331946 w 333375"/>
                <a:gd name="connsiteY2" fmla="*/ 586264 h 590550"/>
                <a:gd name="connsiteX3" fmla="*/ 7144 w 333375"/>
                <a:gd name="connsiteY3" fmla="*/ 586264 h 590550"/>
              </a:gdLst>
              <a:ahLst/>
              <a:cxnLst>
                <a:cxn ang="0">
                  <a:pos x="connsiteX0" y="connsiteY0"/>
                </a:cxn>
                <a:cxn ang="0">
                  <a:pos x="connsiteX1" y="connsiteY1"/>
                </a:cxn>
                <a:cxn ang="0">
                  <a:pos x="connsiteX2" y="connsiteY2"/>
                </a:cxn>
                <a:cxn ang="0">
                  <a:pos x="connsiteX3" y="connsiteY3"/>
                </a:cxn>
              </a:cxnLst>
              <a:rect l="l" t="t" r="r" b="b"/>
              <a:pathLst>
                <a:path w="333375" h="590550">
                  <a:moveTo>
                    <a:pt x="7144" y="7144"/>
                  </a:moveTo>
                  <a:lnTo>
                    <a:pt x="331946" y="7144"/>
                  </a:lnTo>
                  <a:lnTo>
                    <a:pt x="331946" y="586264"/>
                  </a:lnTo>
                  <a:lnTo>
                    <a:pt x="7144" y="586264"/>
                  </a:lnTo>
                  <a:close/>
                </a:path>
              </a:pathLst>
            </a:custGeom>
            <a:solidFill>
              <a:schemeClr val="bg1">
                <a:lumMod val="95000"/>
              </a:schemeClr>
            </a:solidFill>
            <a:ln w="9525" cap="flat">
              <a:noFill/>
              <a:prstDash val="solid"/>
              <a:miter/>
            </a:ln>
          </p:spPr>
          <p:txBody>
            <a:bodyPr rtlCol="0" anchor="ctr"/>
            <a:lstStyle/>
            <a:p>
              <a:endParaRPr lang="en-US" dirty="0"/>
            </a:p>
          </p:txBody>
        </p:sp>
        <p:grpSp>
          <p:nvGrpSpPr>
            <p:cNvPr id="17" name="Group 16">
              <a:extLst>
                <a:ext uri="{FF2B5EF4-FFF2-40B4-BE49-F238E27FC236}">
                  <a16:creationId xmlns:a16="http://schemas.microsoft.com/office/drawing/2014/main" id="{9C99A51D-15EE-4E12-9556-59DF6F0E29DD}"/>
                </a:ext>
              </a:extLst>
            </p:cNvPr>
            <p:cNvGrpSpPr/>
            <p:nvPr/>
          </p:nvGrpSpPr>
          <p:grpSpPr>
            <a:xfrm>
              <a:off x="4092761" y="5635852"/>
              <a:ext cx="164520" cy="173080"/>
              <a:chOff x="6772303" y="6038214"/>
              <a:chExt cx="140650" cy="147968"/>
            </a:xfrm>
          </p:grpSpPr>
          <p:sp>
            <p:nvSpPr>
              <p:cNvPr id="21" name="Oval 20">
                <a:extLst>
                  <a:ext uri="{FF2B5EF4-FFF2-40B4-BE49-F238E27FC236}">
                    <a16:creationId xmlns:a16="http://schemas.microsoft.com/office/drawing/2014/main" id="{2CFEB0B9-196D-42E9-8714-F47C30777E26}"/>
                  </a:ext>
                </a:extLst>
              </p:cNvPr>
              <p:cNvSpPr/>
              <p:nvPr/>
            </p:nvSpPr>
            <p:spPr>
              <a:xfrm>
                <a:off x="6772303" y="6038214"/>
                <a:ext cx="140650" cy="147968"/>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1FAFF0B-C7CA-411F-A4AC-7D5978D7BCFC}"/>
                  </a:ext>
                </a:extLst>
              </p:cNvPr>
              <p:cNvSpPr/>
              <p:nvPr/>
            </p:nvSpPr>
            <p:spPr>
              <a:xfrm>
                <a:off x="6807465" y="6071635"/>
                <a:ext cx="70326" cy="8118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Freeform: Shape 17">
              <a:extLst>
                <a:ext uri="{FF2B5EF4-FFF2-40B4-BE49-F238E27FC236}">
                  <a16:creationId xmlns:a16="http://schemas.microsoft.com/office/drawing/2014/main" id="{2241D01E-90FF-4564-985E-06A7A082F60D}"/>
                </a:ext>
              </a:extLst>
            </p:cNvPr>
            <p:cNvSpPr/>
            <p:nvPr/>
          </p:nvSpPr>
          <p:spPr>
            <a:xfrm>
              <a:off x="3821102" y="3628406"/>
              <a:ext cx="906450" cy="1887518"/>
            </a:xfrm>
            <a:custGeom>
              <a:avLst/>
              <a:gdLst>
                <a:gd name="connsiteX0" fmla="*/ 614149 w 1119116"/>
                <a:gd name="connsiteY0" fmla="*/ 0 h 2330356"/>
                <a:gd name="connsiteX1" fmla="*/ 1115704 w 1119116"/>
                <a:gd name="connsiteY1" fmla="*/ 6824 h 2330356"/>
                <a:gd name="connsiteX2" fmla="*/ 1119116 w 1119116"/>
                <a:gd name="connsiteY2" fmla="*/ 2330356 h 2330356"/>
                <a:gd name="connsiteX3" fmla="*/ 0 w 1119116"/>
                <a:gd name="connsiteY3" fmla="*/ 2330356 h 2330356"/>
                <a:gd name="connsiteX4" fmla="*/ 614149 w 1119116"/>
                <a:gd name="connsiteY4" fmla="*/ 0 h 2330356"/>
                <a:gd name="connsiteX0" fmla="*/ 614149 w 1119116"/>
                <a:gd name="connsiteY0" fmla="*/ 0 h 2330356"/>
                <a:gd name="connsiteX1" fmla="*/ 1115704 w 1119116"/>
                <a:gd name="connsiteY1" fmla="*/ 3412 h 2330356"/>
                <a:gd name="connsiteX2" fmla="*/ 1119116 w 1119116"/>
                <a:gd name="connsiteY2" fmla="*/ 2330356 h 2330356"/>
                <a:gd name="connsiteX3" fmla="*/ 0 w 1119116"/>
                <a:gd name="connsiteY3" fmla="*/ 2330356 h 2330356"/>
                <a:gd name="connsiteX4" fmla="*/ 614149 w 1119116"/>
                <a:gd name="connsiteY4" fmla="*/ 0 h 233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116" h="2330356">
                  <a:moveTo>
                    <a:pt x="614149" y="0"/>
                  </a:moveTo>
                  <a:lnTo>
                    <a:pt x="1115704" y="3412"/>
                  </a:lnTo>
                  <a:cubicBezTo>
                    <a:pt x="1116841" y="777923"/>
                    <a:pt x="1117979" y="1555845"/>
                    <a:pt x="1119116" y="2330356"/>
                  </a:cubicBezTo>
                  <a:lnTo>
                    <a:pt x="0" y="2330356"/>
                  </a:lnTo>
                  <a:lnTo>
                    <a:pt x="614149" y="0"/>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tx1"/>
                </a:solidFill>
              </a:endParaRPr>
            </a:p>
          </p:txBody>
        </p:sp>
        <p:sp>
          <p:nvSpPr>
            <p:cNvPr id="19" name="Rectangle: Rounded Corners 18">
              <a:extLst>
                <a:ext uri="{FF2B5EF4-FFF2-40B4-BE49-F238E27FC236}">
                  <a16:creationId xmlns:a16="http://schemas.microsoft.com/office/drawing/2014/main" id="{E5EAF1D7-527D-4D94-BA5D-1EFD9AA9D022}"/>
                </a:ext>
              </a:extLst>
            </p:cNvPr>
            <p:cNvSpPr/>
            <p:nvPr/>
          </p:nvSpPr>
          <p:spPr>
            <a:xfrm>
              <a:off x="4058661" y="3449093"/>
              <a:ext cx="254255" cy="58393"/>
            </a:xfrm>
            <a:prstGeom prst="roundRect">
              <a:avLst>
                <a:gd name="adj" fmla="val 5000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2C4341-F0B1-4852-A98B-F15007E38985}"/>
                </a:ext>
              </a:extLst>
            </p:cNvPr>
            <p:cNvSpPr/>
            <p:nvPr/>
          </p:nvSpPr>
          <p:spPr>
            <a:xfrm>
              <a:off x="3922825" y="3449093"/>
              <a:ext cx="58393" cy="5839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그림 개체 틀 2"/>
          <p:cNvSpPr>
            <a:spLocks noGrp="1"/>
          </p:cNvSpPr>
          <p:nvPr>
            <p:ph type="pic" sz="quarter" idx="10" hasCustomPrompt="1"/>
          </p:nvPr>
        </p:nvSpPr>
        <p:spPr>
          <a:xfrm>
            <a:off x="5591176" y="1"/>
            <a:ext cx="6605602" cy="6866390"/>
          </a:xfrm>
          <a:custGeom>
            <a:avLst/>
            <a:gdLst>
              <a:gd name="connsiteX0" fmla="*/ 0 w 4427984"/>
              <a:gd name="connsiteY0" fmla="*/ 0 h 6866389"/>
              <a:gd name="connsiteX1" fmla="*/ 4427984 w 4427984"/>
              <a:gd name="connsiteY1" fmla="*/ 0 h 6866389"/>
              <a:gd name="connsiteX2" fmla="*/ 4427984 w 4427984"/>
              <a:gd name="connsiteY2" fmla="*/ 6866389 h 6866389"/>
              <a:gd name="connsiteX3" fmla="*/ 0 w 4427984"/>
              <a:gd name="connsiteY3" fmla="*/ 6866389 h 6866389"/>
              <a:gd name="connsiteX4" fmla="*/ 0 w 4427984"/>
              <a:gd name="connsiteY4" fmla="*/ 0 h 6866389"/>
              <a:gd name="connsiteX0" fmla="*/ 595618 w 4427984"/>
              <a:gd name="connsiteY0" fmla="*/ 0 h 6883167"/>
              <a:gd name="connsiteX1" fmla="*/ 4427984 w 4427984"/>
              <a:gd name="connsiteY1" fmla="*/ 16778 h 6883167"/>
              <a:gd name="connsiteX2" fmla="*/ 4427984 w 4427984"/>
              <a:gd name="connsiteY2" fmla="*/ 6883167 h 6883167"/>
              <a:gd name="connsiteX3" fmla="*/ 0 w 4427984"/>
              <a:gd name="connsiteY3" fmla="*/ 6883167 h 6883167"/>
              <a:gd name="connsiteX4" fmla="*/ 595618 w 4427984"/>
              <a:gd name="connsiteY4" fmla="*/ 0 h 6883167"/>
              <a:gd name="connsiteX0" fmla="*/ 1258348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258348 w 5090714"/>
              <a:gd name="connsiteY4" fmla="*/ 0 h 6883167"/>
              <a:gd name="connsiteX0" fmla="*/ 1493240 w 5090714"/>
              <a:gd name="connsiteY0" fmla="*/ 0 h 6883167"/>
              <a:gd name="connsiteX1" fmla="*/ 5090714 w 5090714"/>
              <a:gd name="connsiteY1" fmla="*/ 16778 h 6883167"/>
              <a:gd name="connsiteX2" fmla="*/ 5090714 w 5090714"/>
              <a:gd name="connsiteY2" fmla="*/ 6883167 h 6883167"/>
              <a:gd name="connsiteX3" fmla="*/ 0 w 5090714"/>
              <a:gd name="connsiteY3" fmla="*/ 6874779 h 6883167"/>
              <a:gd name="connsiteX4" fmla="*/ 1493240 w 5090714"/>
              <a:gd name="connsiteY4" fmla="*/ 0 h 6883167"/>
              <a:gd name="connsiteX0" fmla="*/ 1459684 w 5090714"/>
              <a:gd name="connsiteY0" fmla="*/ 0 h 6866389"/>
              <a:gd name="connsiteX1" fmla="*/ 5090714 w 5090714"/>
              <a:gd name="connsiteY1" fmla="*/ 0 h 6866389"/>
              <a:gd name="connsiteX2" fmla="*/ 5090714 w 5090714"/>
              <a:gd name="connsiteY2" fmla="*/ 6866389 h 6866389"/>
              <a:gd name="connsiteX3" fmla="*/ 0 w 5090714"/>
              <a:gd name="connsiteY3" fmla="*/ 6858001 h 6866389"/>
              <a:gd name="connsiteX4" fmla="*/ 1459684 w 5090714"/>
              <a:gd name="connsiteY4" fmla="*/ 0 h 6866389"/>
              <a:gd name="connsiteX0" fmla="*/ 1711354 w 5090714"/>
              <a:gd name="connsiteY0" fmla="*/ 0 h 6874778"/>
              <a:gd name="connsiteX1" fmla="*/ 5090714 w 5090714"/>
              <a:gd name="connsiteY1" fmla="*/ 8389 h 6874778"/>
              <a:gd name="connsiteX2" fmla="*/ 5090714 w 5090714"/>
              <a:gd name="connsiteY2" fmla="*/ 6874778 h 6874778"/>
              <a:gd name="connsiteX3" fmla="*/ 0 w 5090714"/>
              <a:gd name="connsiteY3" fmla="*/ 6866390 h 6874778"/>
              <a:gd name="connsiteX4" fmla="*/ 1711354 w 5090714"/>
              <a:gd name="connsiteY4" fmla="*/ 0 h 6874778"/>
              <a:gd name="connsiteX0" fmla="*/ 1937857 w 5317217"/>
              <a:gd name="connsiteY0" fmla="*/ 0 h 6874779"/>
              <a:gd name="connsiteX1" fmla="*/ 5317217 w 5317217"/>
              <a:gd name="connsiteY1" fmla="*/ 8389 h 6874779"/>
              <a:gd name="connsiteX2" fmla="*/ 5317217 w 5317217"/>
              <a:gd name="connsiteY2" fmla="*/ 6874778 h 6874779"/>
              <a:gd name="connsiteX3" fmla="*/ 0 w 5317217"/>
              <a:gd name="connsiteY3" fmla="*/ 6874779 h 6874779"/>
              <a:gd name="connsiteX4" fmla="*/ 1937857 w 5317217"/>
              <a:gd name="connsiteY4" fmla="*/ 0 h 6874779"/>
              <a:gd name="connsiteX0" fmla="*/ 1280632 w 5317217"/>
              <a:gd name="connsiteY0" fmla="*/ 10661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0661 h 6866390"/>
              <a:gd name="connsiteX0" fmla="*/ 1280632 w 5317217"/>
              <a:gd name="connsiteY0" fmla="*/ 1136 h 6866390"/>
              <a:gd name="connsiteX1" fmla="*/ 5317217 w 5317217"/>
              <a:gd name="connsiteY1" fmla="*/ 0 h 6866390"/>
              <a:gd name="connsiteX2" fmla="*/ 5317217 w 5317217"/>
              <a:gd name="connsiteY2" fmla="*/ 6866389 h 6866390"/>
              <a:gd name="connsiteX3" fmla="*/ 0 w 5317217"/>
              <a:gd name="connsiteY3" fmla="*/ 6866390 h 6866390"/>
              <a:gd name="connsiteX4" fmla="*/ 1280632 w 5317217"/>
              <a:gd name="connsiteY4" fmla="*/ 1136 h 6866390"/>
              <a:gd name="connsiteX0" fmla="*/ 1413982 w 5450567"/>
              <a:gd name="connsiteY0" fmla="*/ 1136 h 6866390"/>
              <a:gd name="connsiteX1" fmla="*/ 5450567 w 5450567"/>
              <a:gd name="connsiteY1" fmla="*/ 0 h 6866390"/>
              <a:gd name="connsiteX2" fmla="*/ 5450567 w 5450567"/>
              <a:gd name="connsiteY2" fmla="*/ 6866389 h 6866390"/>
              <a:gd name="connsiteX3" fmla="*/ 0 w 5450567"/>
              <a:gd name="connsiteY3" fmla="*/ 6866390 h 6866390"/>
              <a:gd name="connsiteX4" fmla="*/ 1413982 w 5450567"/>
              <a:gd name="connsiteY4" fmla="*/ 1136 h 6866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0567" h="6866390">
                <a:moveTo>
                  <a:pt x="1413982" y="1136"/>
                </a:moveTo>
                <a:lnTo>
                  <a:pt x="5450567" y="0"/>
                </a:lnTo>
                <a:lnTo>
                  <a:pt x="5450567" y="6866389"/>
                </a:lnTo>
                <a:lnTo>
                  <a:pt x="0" y="6866390"/>
                </a:lnTo>
                <a:lnTo>
                  <a:pt x="1413982" y="1136"/>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1" name="그림 개체 틀 2">
            <a:extLst>
              <a:ext uri="{FF2B5EF4-FFF2-40B4-BE49-F238E27FC236}">
                <a16:creationId xmlns:a16="http://schemas.microsoft.com/office/drawing/2014/main" id="{06B29B0E-C385-4751-A903-AF91C785A239}"/>
              </a:ext>
            </a:extLst>
          </p:cNvPr>
          <p:cNvSpPr>
            <a:spLocks noGrp="1"/>
          </p:cNvSpPr>
          <p:nvPr>
            <p:ph type="pic" sz="quarter" idx="14" hasCustomPrompt="1"/>
          </p:nvPr>
        </p:nvSpPr>
        <p:spPr>
          <a:xfrm>
            <a:off x="916735" y="2430413"/>
            <a:ext cx="2011571" cy="322106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1840565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Image slide layout">
    <p:bg>
      <p:bgPr>
        <a:solidFill>
          <a:schemeClr val="bg1"/>
        </a:solidFill>
        <a:effectLst/>
      </p:bgPr>
    </p:bg>
    <p:spTree>
      <p:nvGrpSpPr>
        <p:cNvPr id="1" name=""/>
        <p:cNvGrpSpPr/>
        <p:nvPr/>
      </p:nvGrpSpPr>
      <p:grpSpPr>
        <a:xfrm>
          <a:off x="0" y="0"/>
          <a:ext cx="0" cy="0"/>
          <a:chOff x="0" y="0"/>
          <a:chExt cx="0" cy="0"/>
        </a:xfrm>
      </p:grpSpPr>
      <p:sp>
        <p:nvSpPr>
          <p:cNvPr id="4" name="Picture Placeholder 13">
            <a:extLst>
              <a:ext uri="{FF2B5EF4-FFF2-40B4-BE49-F238E27FC236}">
                <a16:creationId xmlns:a16="http://schemas.microsoft.com/office/drawing/2014/main" id="{0A96AEFE-2DB4-4800-BD04-10498C186E29}"/>
              </a:ext>
            </a:extLst>
          </p:cNvPr>
          <p:cNvSpPr>
            <a:spLocks noGrp="1"/>
          </p:cNvSpPr>
          <p:nvPr>
            <p:ph type="pic" idx="14" hasCustomPrompt="1"/>
          </p:nvPr>
        </p:nvSpPr>
        <p:spPr>
          <a:xfrm>
            <a:off x="5610225" y="0"/>
            <a:ext cx="6206149" cy="6858000"/>
          </a:xfrm>
          <a:custGeom>
            <a:avLst/>
            <a:gdLst>
              <a:gd name="connsiteX0" fmla="*/ 5280530 w 6206149"/>
              <a:gd name="connsiteY0" fmla="*/ 3429000 h 6858000"/>
              <a:gd name="connsiteX1" fmla="*/ 6206149 w 6206149"/>
              <a:gd name="connsiteY1" fmla="*/ 3429000 h 6858000"/>
              <a:gd name="connsiteX2" fmla="*/ 4207499 w 6206149"/>
              <a:gd name="connsiteY2" fmla="*/ 6858000 h 6858000"/>
              <a:gd name="connsiteX3" fmla="*/ 3281880 w 6206149"/>
              <a:gd name="connsiteY3" fmla="*/ 6858000 h 6858000"/>
              <a:gd name="connsiteX4" fmla="*/ 4173746 w 6206149"/>
              <a:gd name="connsiteY4" fmla="*/ 3429000 h 6858000"/>
              <a:gd name="connsiteX5" fmla="*/ 5099365 w 6206149"/>
              <a:gd name="connsiteY5" fmla="*/ 3429000 h 6858000"/>
              <a:gd name="connsiteX6" fmla="*/ 3100715 w 6206149"/>
              <a:gd name="connsiteY6" fmla="*/ 6858000 h 6858000"/>
              <a:gd name="connsiteX7" fmla="*/ 2175096 w 6206149"/>
              <a:gd name="connsiteY7" fmla="*/ 6858000 h 6858000"/>
              <a:gd name="connsiteX8" fmla="*/ 5075842 w 6206149"/>
              <a:gd name="connsiteY8" fmla="*/ 0 h 6858000"/>
              <a:gd name="connsiteX9" fmla="*/ 5993394 w 6206149"/>
              <a:gd name="connsiteY9" fmla="*/ 0 h 6858000"/>
              <a:gd name="connsiteX10" fmla="*/ 1976808 w 6206149"/>
              <a:gd name="connsiteY10" fmla="*/ 6858000 h 6858000"/>
              <a:gd name="connsiteX11" fmla="*/ 1059256 w 6206149"/>
              <a:gd name="connsiteY11" fmla="*/ 6858000 h 6858000"/>
              <a:gd name="connsiteX12" fmla="*/ 3931564 w 6206149"/>
              <a:gd name="connsiteY12" fmla="*/ 0 h 6858000"/>
              <a:gd name="connsiteX13" fmla="*/ 4857183 w 6206149"/>
              <a:gd name="connsiteY13" fmla="*/ 0 h 6858000"/>
              <a:gd name="connsiteX14" fmla="*/ 2858533 w 6206149"/>
              <a:gd name="connsiteY14" fmla="*/ 3429000 h 6858000"/>
              <a:gd name="connsiteX15" fmla="*/ 1932914 w 6206149"/>
              <a:gd name="connsiteY15" fmla="*/ 3429000 h 6858000"/>
              <a:gd name="connsiteX16" fmla="*/ 2008640 w 6206149"/>
              <a:gd name="connsiteY16" fmla="*/ 0 h 6858000"/>
              <a:gd name="connsiteX17" fmla="*/ 3684759 w 6206149"/>
              <a:gd name="connsiteY17" fmla="*/ 0 h 6858000"/>
              <a:gd name="connsiteX18" fmla="*/ 1676119 w 6206149"/>
              <a:gd name="connsiteY18" fmla="*/ 3429000 h 6858000"/>
              <a:gd name="connsiteX19" fmla="*/ 0 w 6206149"/>
              <a:gd name="connsiteY19" fmla="*/ 3429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06149" h="6858000">
                <a:moveTo>
                  <a:pt x="5280530" y="3429000"/>
                </a:moveTo>
                <a:lnTo>
                  <a:pt x="6206149" y="3429000"/>
                </a:lnTo>
                <a:lnTo>
                  <a:pt x="4207499" y="6858000"/>
                </a:lnTo>
                <a:lnTo>
                  <a:pt x="3281880" y="6858000"/>
                </a:lnTo>
                <a:close/>
                <a:moveTo>
                  <a:pt x="4173746" y="3429000"/>
                </a:moveTo>
                <a:lnTo>
                  <a:pt x="5099365" y="3429000"/>
                </a:lnTo>
                <a:lnTo>
                  <a:pt x="3100715" y="6858000"/>
                </a:lnTo>
                <a:lnTo>
                  <a:pt x="2175096" y="6858000"/>
                </a:lnTo>
                <a:close/>
                <a:moveTo>
                  <a:pt x="5075842" y="0"/>
                </a:moveTo>
                <a:lnTo>
                  <a:pt x="5993394" y="0"/>
                </a:lnTo>
                <a:lnTo>
                  <a:pt x="1976808" y="6858000"/>
                </a:lnTo>
                <a:lnTo>
                  <a:pt x="1059256" y="6858000"/>
                </a:lnTo>
                <a:close/>
                <a:moveTo>
                  <a:pt x="3931564" y="0"/>
                </a:moveTo>
                <a:lnTo>
                  <a:pt x="4857183" y="0"/>
                </a:lnTo>
                <a:lnTo>
                  <a:pt x="2858533" y="3429000"/>
                </a:lnTo>
                <a:lnTo>
                  <a:pt x="1932914" y="3429000"/>
                </a:lnTo>
                <a:close/>
                <a:moveTo>
                  <a:pt x="2008640" y="0"/>
                </a:moveTo>
                <a:lnTo>
                  <a:pt x="3684759" y="0"/>
                </a:lnTo>
                <a:lnTo>
                  <a:pt x="1676119" y="3429000"/>
                </a:lnTo>
                <a:lnTo>
                  <a:pt x="0" y="3429000"/>
                </a:lnTo>
                <a:close/>
              </a:path>
            </a:pathLst>
          </a:custGeom>
          <a:solidFill>
            <a:schemeClr val="bg1">
              <a:lumMod val="95000"/>
            </a:schemeClr>
          </a:solidFill>
        </p:spPr>
        <p:txBody>
          <a:bodyPr wrap="square" anchor="ctr">
            <a:noAutofit/>
          </a:bodyPr>
          <a:lstStyle>
            <a:lvl1pPr marL="0" indent="0" algn="ctr">
              <a:buNone/>
              <a:defRPr sz="1800">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 And Send To Back </a:t>
            </a:r>
            <a:endParaRPr lang="ko-KR" altLang="en-US" dirty="0"/>
          </a:p>
        </p:txBody>
      </p:sp>
    </p:spTree>
    <p:extLst>
      <p:ext uri="{BB962C8B-B14F-4D97-AF65-F5344CB8AC3E}">
        <p14:creationId xmlns:p14="http://schemas.microsoft.com/office/powerpoint/2010/main" val="388538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Image slid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4E07476F-99B8-4E97-B4F2-02120BB24BF9}"/>
              </a:ext>
            </a:extLst>
          </p:cNvPr>
          <p:cNvSpPr>
            <a:spLocks noGrp="1"/>
          </p:cNvSpPr>
          <p:nvPr>
            <p:ph type="pic" sz="quarter" idx="14" hasCustomPrompt="1"/>
          </p:nvPr>
        </p:nvSpPr>
        <p:spPr>
          <a:xfrm>
            <a:off x="495301" y="2714626"/>
            <a:ext cx="11201399" cy="3838575"/>
          </a:xfrm>
          <a:custGeom>
            <a:avLst/>
            <a:gdLst>
              <a:gd name="connsiteX0" fmla="*/ 1152121 w 11201399"/>
              <a:gd name="connsiteY0" fmla="*/ 3371850 h 3838575"/>
              <a:gd name="connsiteX1" fmla="*/ 9610724 w 11201399"/>
              <a:gd name="connsiteY1" fmla="*/ 3371850 h 3838575"/>
              <a:gd name="connsiteX2" fmla="*/ 9058677 w 11201399"/>
              <a:gd name="connsiteY2" fmla="*/ 3838575 h 3838575"/>
              <a:gd name="connsiteX3" fmla="*/ 600074 w 11201399"/>
              <a:gd name="connsiteY3" fmla="*/ 3838575 h 3838575"/>
              <a:gd name="connsiteX4" fmla="*/ 2095097 w 11201399"/>
              <a:gd name="connsiteY4" fmla="*/ 2809875 h 3838575"/>
              <a:gd name="connsiteX5" fmla="*/ 10553699 w 11201399"/>
              <a:gd name="connsiteY5" fmla="*/ 2809875 h 3838575"/>
              <a:gd name="connsiteX6" fmla="*/ 10001652 w 11201399"/>
              <a:gd name="connsiteY6" fmla="*/ 3276600 h 3838575"/>
              <a:gd name="connsiteX7" fmla="*/ 1543049 w 11201399"/>
              <a:gd name="connsiteY7" fmla="*/ 3276600 h 3838575"/>
              <a:gd name="connsiteX8" fmla="*/ 1209271 w 11201399"/>
              <a:gd name="connsiteY8" fmla="*/ 2247900 h 3838575"/>
              <a:gd name="connsiteX9" fmla="*/ 9667874 w 11201399"/>
              <a:gd name="connsiteY9" fmla="*/ 2247900 h 3838575"/>
              <a:gd name="connsiteX10" fmla="*/ 9115827 w 11201399"/>
              <a:gd name="connsiteY10" fmla="*/ 2714625 h 3838575"/>
              <a:gd name="connsiteX11" fmla="*/ 657225 w 11201399"/>
              <a:gd name="connsiteY11" fmla="*/ 2714625 h 3838575"/>
              <a:gd name="connsiteX12" fmla="*/ 552047 w 11201399"/>
              <a:gd name="connsiteY12" fmla="*/ 1685925 h 3838575"/>
              <a:gd name="connsiteX13" fmla="*/ 9010649 w 11201399"/>
              <a:gd name="connsiteY13" fmla="*/ 1685925 h 3838575"/>
              <a:gd name="connsiteX14" fmla="*/ 8458602 w 11201399"/>
              <a:gd name="connsiteY14" fmla="*/ 2152650 h 3838575"/>
              <a:gd name="connsiteX15" fmla="*/ 0 w 11201399"/>
              <a:gd name="connsiteY15" fmla="*/ 2152650 h 3838575"/>
              <a:gd name="connsiteX16" fmla="*/ 2742797 w 11201399"/>
              <a:gd name="connsiteY16" fmla="*/ 1123950 h 3838575"/>
              <a:gd name="connsiteX17" fmla="*/ 11201399 w 11201399"/>
              <a:gd name="connsiteY17" fmla="*/ 1123950 h 3838575"/>
              <a:gd name="connsiteX18" fmla="*/ 10649352 w 11201399"/>
              <a:gd name="connsiteY18" fmla="*/ 1590675 h 3838575"/>
              <a:gd name="connsiteX19" fmla="*/ 2190750 w 11201399"/>
              <a:gd name="connsiteY19" fmla="*/ 1590675 h 3838575"/>
              <a:gd name="connsiteX20" fmla="*/ 1418822 w 11201399"/>
              <a:gd name="connsiteY20" fmla="*/ 561975 h 3838575"/>
              <a:gd name="connsiteX21" fmla="*/ 9877424 w 11201399"/>
              <a:gd name="connsiteY21" fmla="*/ 561975 h 3838575"/>
              <a:gd name="connsiteX22" fmla="*/ 9325377 w 11201399"/>
              <a:gd name="connsiteY22" fmla="*/ 1028700 h 3838575"/>
              <a:gd name="connsiteX23" fmla="*/ 866775 w 11201399"/>
              <a:gd name="connsiteY23" fmla="*/ 1028700 h 3838575"/>
              <a:gd name="connsiteX24" fmla="*/ 1161647 w 11201399"/>
              <a:gd name="connsiteY24" fmla="*/ 0 h 3838575"/>
              <a:gd name="connsiteX25" fmla="*/ 9620249 w 11201399"/>
              <a:gd name="connsiteY25" fmla="*/ 0 h 3838575"/>
              <a:gd name="connsiteX26" fmla="*/ 9068202 w 11201399"/>
              <a:gd name="connsiteY26" fmla="*/ 466725 h 3838575"/>
              <a:gd name="connsiteX27" fmla="*/ 609600 w 11201399"/>
              <a:gd name="connsiteY27" fmla="*/ 466725 h 383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201399" h="3838575">
                <a:moveTo>
                  <a:pt x="1152121" y="3371850"/>
                </a:moveTo>
                <a:lnTo>
                  <a:pt x="9610724" y="3371850"/>
                </a:lnTo>
                <a:lnTo>
                  <a:pt x="9058677" y="3838575"/>
                </a:lnTo>
                <a:lnTo>
                  <a:pt x="600074" y="3838575"/>
                </a:lnTo>
                <a:close/>
                <a:moveTo>
                  <a:pt x="2095097" y="2809875"/>
                </a:moveTo>
                <a:lnTo>
                  <a:pt x="10553699" y="2809875"/>
                </a:lnTo>
                <a:lnTo>
                  <a:pt x="10001652" y="3276600"/>
                </a:lnTo>
                <a:lnTo>
                  <a:pt x="1543049" y="3276600"/>
                </a:lnTo>
                <a:close/>
                <a:moveTo>
                  <a:pt x="1209271" y="2247900"/>
                </a:moveTo>
                <a:lnTo>
                  <a:pt x="9667874" y="2247900"/>
                </a:lnTo>
                <a:lnTo>
                  <a:pt x="9115827" y="2714625"/>
                </a:lnTo>
                <a:lnTo>
                  <a:pt x="657225" y="2714625"/>
                </a:lnTo>
                <a:close/>
                <a:moveTo>
                  <a:pt x="552047" y="1685925"/>
                </a:moveTo>
                <a:lnTo>
                  <a:pt x="9010649" y="1685925"/>
                </a:lnTo>
                <a:lnTo>
                  <a:pt x="8458602" y="2152650"/>
                </a:lnTo>
                <a:lnTo>
                  <a:pt x="0" y="2152650"/>
                </a:lnTo>
                <a:close/>
                <a:moveTo>
                  <a:pt x="2742797" y="1123950"/>
                </a:moveTo>
                <a:lnTo>
                  <a:pt x="11201399" y="1123950"/>
                </a:lnTo>
                <a:lnTo>
                  <a:pt x="10649352" y="1590675"/>
                </a:lnTo>
                <a:lnTo>
                  <a:pt x="2190750" y="1590675"/>
                </a:lnTo>
                <a:close/>
                <a:moveTo>
                  <a:pt x="1418822" y="561975"/>
                </a:moveTo>
                <a:lnTo>
                  <a:pt x="9877424" y="561975"/>
                </a:lnTo>
                <a:lnTo>
                  <a:pt x="9325377" y="1028700"/>
                </a:lnTo>
                <a:lnTo>
                  <a:pt x="866775" y="1028700"/>
                </a:lnTo>
                <a:close/>
                <a:moveTo>
                  <a:pt x="1161647" y="0"/>
                </a:moveTo>
                <a:lnTo>
                  <a:pt x="9620249" y="0"/>
                </a:lnTo>
                <a:lnTo>
                  <a:pt x="9068202" y="466725"/>
                </a:lnTo>
                <a:lnTo>
                  <a:pt x="609600" y="466725"/>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3055760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C70177A7-4E03-44B8-A2CB-D0A1D4726718}"/>
              </a:ext>
            </a:extLst>
          </p:cNvPr>
          <p:cNvSpPr>
            <a:spLocks noGrp="1"/>
          </p:cNvSpPr>
          <p:nvPr>
            <p:ph type="pic" sz="quarter" idx="14" hasCustomPrompt="1"/>
          </p:nvPr>
        </p:nvSpPr>
        <p:spPr>
          <a:xfrm>
            <a:off x="3810000" y="3162301"/>
            <a:ext cx="8382000" cy="3695700"/>
          </a:xfrm>
          <a:prstGeom prst="rect">
            <a:avLst/>
          </a:prstGeom>
          <a:solidFill>
            <a:schemeClr val="bg1">
              <a:lumMod val="95000"/>
            </a:schemeClr>
          </a:solidFill>
          <a:ln w="19050">
            <a:noFill/>
          </a:ln>
        </p:spPr>
        <p:txBody>
          <a:bodyPr anchor="ctr"/>
          <a:lstStyle>
            <a:lvl1pPr marL="0" indent="0" algn="ctr">
              <a:lnSpc>
                <a:spcPct val="100000"/>
              </a:lnSpc>
              <a:buNone/>
              <a:defRPr sz="1200">
                <a:solidFill>
                  <a:schemeClr val="tx1">
                    <a:lumMod val="75000"/>
                    <a:lumOff val="25000"/>
                  </a:schemeClr>
                </a:solidFill>
              </a:defRPr>
            </a:lvl1pPr>
          </a:lstStyle>
          <a:p>
            <a:r>
              <a:rPr lang="en-US" altLang="ko-KR" dirty="0"/>
              <a:t>Place Your Picture Here And Send To Back</a:t>
            </a:r>
            <a:endParaRPr lang="ko-KR" altLang="en-US" dirty="0"/>
          </a:p>
        </p:txBody>
      </p:sp>
    </p:spTree>
    <p:extLst>
      <p:ext uri="{BB962C8B-B14F-4D97-AF65-F5344CB8AC3E}">
        <p14:creationId xmlns:p14="http://schemas.microsoft.com/office/powerpoint/2010/main" val="40870882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4" name="그림 개체 틀 2">
            <a:extLst>
              <a:ext uri="{FF2B5EF4-FFF2-40B4-BE49-F238E27FC236}">
                <a16:creationId xmlns:a16="http://schemas.microsoft.com/office/drawing/2014/main" id="{42980F6D-A868-4A50-9975-6D38EF3EF1D5}"/>
              </a:ext>
            </a:extLst>
          </p:cNvPr>
          <p:cNvSpPr>
            <a:spLocks noGrp="1"/>
          </p:cNvSpPr>
          <p:nvPr>
            <p:ph type="pic" sz="quarter" idx="48" hasCustomPrompt="1"/>
          </p:nvPr>
        </p:nvSpPr>
        <p:spPr>
          <a:xfrm rot="694714">
            <a:off x="4965143" y="1215344"/>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5" name="그림 개체 틀 2">
            <a:extLst>
              <a:ext uri="{FF2B5EF4-FFF2-40B4-BE49-F238E27FC236}">
                <a16:creationId xmlns:a16="http://schemas.microsoft.com/office/drawing/2014/main" id="{12852147-F4BC-4002-8D9B-559F42913C6B}"/>
              </a:ext>
            </a:extLst>
          </p:cNvPr>
          <p:cNvSpPr>
            <a:spLocks noGrp="1"/>
          </p:cNvSpPr>
          <p:nvPr>
            <p:ph type="pic" sz="quarter" idx="49" hasCustomPrompt="1"/>
          </p:nvPr>
        </p:nvSpPr>
        <p:spPr>
          <a:xfrm rot="21398040">
            <a:off x="8011850" y="2309449"/>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6" name="그림 개체 틀 2">
            <a:extLst>
              <a:ext uri="{FF2B5EF4-FFF2-40B4-BE49-F238E27FC236}">
                <a16:creationId xmlns:a16="http://schemas.microsoft.com/office/drawing/2014/main" id="{6A8E4311-9832-4868-9218-82FDF254D169}"/>
              </a:ext>
            </a:extLst>
          </p:cNvPr>
          <p:cNvSpPr>
            <a:spLocks noGrp="1"/>
          </p:cNvSpPr>
          <p:nvPr>
            <p:ph type="pic" sz="quarter" idx="50" hasCustomPrompt="1"/>
          </p:nvPr>
        </p:nvSpPr>
        <p:spPr>
          <a:xfrm rot="20741363">
            <a:off x="4999774" y="3597041"/>
            <a:ext cx="3256876" cy="2239102"/>
          </a:xfrm>
          <a:prstGeom prst="rect">
            <a:avLst/>
          </a:prstGeom>
          <a:solidFill>
            <a:schemeClr val="bg1">
              <a:lumMod val="95000"/>
            </a:schemeClr>
          </a:solidFill>
          <a:ln w="95250" cap="flat">
            <a:solidFill>
              <a:schemeClr val="bg1"/>
            </a:solidFill>
            <a:miter lim="800000"/>
          </a:ln>
          <a:effectLst>
            <a:outerShdw blurRad="63500" sx="102000" sy="102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2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979371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A8672015-9EB8-4432-88B6-7F04596A16A3}"/>
              </a:ext>
            </a:extLst>
          </p:cNvPr>
          <p:cNvSpPr>
            <a:spLocks noGrp="1"/>
          </p:cNvSpPr>
          <p:nvPr>
            <p:ph type="pic" sz="quarter" idx="10" hasCustomPrompt="1"/>
          </p:nvPr>
        </p:nvSpPr>
        <p:spPr>
          <a:xfrm>
            <a:off x="0" y="0"/>
            <a:ext cx="5903383" cy="6858000"/>
          </a:xfrm>
          <a:prstGeom prst="rect">
            <a:avLst/>
          </a:prstGeom>
          <a:solidFill>
            <a:schemeClr val="bg1">
              <a:lumMod val="95000"/>
            </a:schemeClr>
          </a:solidFill>
        </p:spPr>
        <p:txBody>
          <a:bodyPr tIns="190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800">
                <a:latin typeface="+mn-lt"/>
                <a:cs typeface="Arial" pitchFamily="34" charset="0"/>
              </a:defRPr>
            </a:lvl1pPr>
          </a:lstStyle>
          <a:p>
            <a:r>
              <a:rPr lang="en-US" altLang="ko-KR" dirty="0"/>
              <a:t>Place Your Picture Here And Send To Back</a:t>
            </a:r>
            <a:endParaRPr lang="ko-KR" altLang="en-US" dirty="0"/>
          </a:p>
        </p:txBody>
      </p:sp>
      <p:sp>
        <p:nvSpPr>
          <p:cNvPr id="14" name="Picture Placeholder 5">
            <a:extLst>
              <a:ext uri="{FF2B5EF4-FFF2-40B4-BE49-F238E27FC236}">
                <a16:creationId xmlns:a16="http://schemas.microsoft.com/office/drawing/2014/main" id="{23B902C7-8AEF-4A99-A35E-C4E754D4ECDA}"/>
              </a:ext>
            </a:extLst>
          </p:cNvPr>
          <p:cNvSpPr>
            <a:spLocks noGrp="1"/>
          </p:cNvSpPr>
          <p:nvPr>
            <p:ph type="pic" sz="quarter" idx="12" hasCustomPrompt="1"/>
          </p:nvPr>
        </p:nvSpPr>
        <p:spPr>
          <a:xfrm>
            <a:off x="6429376" y="4031265"/>
            <a:ext cx="5235438" cy="2295361"/>
          </a:xfrm>
          <a:prstGeom prst="rect">
            <a:avLst/>
          </a:prstGeom>
          <a:solidFill>
            <a:schemeClr val="bg1">
              <a:lumMod val="95000"/>
            </a:schemeClr>
          </a:solidFill>
        </p:spPr>
        <p:txBody>
          <a:bodyPr tIns="36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31916386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13224287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0173921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2566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5023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58907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883816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70737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4/5/2021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1511102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2996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71361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851858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719489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305046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44312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9202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28282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695946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28395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4/5/2021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27354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1203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14375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Contents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210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Images &amp; Contents Layout">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1679509" y="5628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4" name="Rectangle 3"/>
          <p:cNvSpPr/>
          <p:nvPr userDrawn="1"/>
        </p:nvSpPr>
        <p:spPr>
          <a:xfrm>
            <a:off x="0" y="0"/>
            <a:ext cx="1487488"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Picture Placeholder 2"/>
          <p:cNvSpPr>
            <a:spLocks noGrp="1"/>
          </p:cNvSpPr>
          <p:nvPr>
            <p:ph type="pic" idx="15" hasCustomPrompt="1"/>
          </p:nvPr>
        </p:nvSpPr>
        <p:spPr>
          <a:xfrm>
            <a:off x="1679509" y="253124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6" name="Picture Placeholder 2"/>
          <p:cNvSpPr>
            <a:spLocks noGrp="1"/>
          </p:cNvSpPr>
          <p:nvPr>
            <p:ph type="pic" idx="16" hasCustomPrompt="1"/>
          </p:nvPr>
        </p:nvSpPr>
        <p:spPr>
          <a:xfrm>
            <a:off x="1679509" y="4499595"/>
            <a:ext cx="3311968" cy="1800000"/>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7880939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0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354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5563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037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06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6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2433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9" r:id="rId11"/>
    <p:sldLayoutId id="2147483680" r:id="rId12"/>
    <p:sldLayoutId id="2147483681" r:id="rId13"/>
    <p:sldLayoutId id="2147483665" r:id="rId14"/>
    <p:sldLayoutId id="2147483677" r:id="rId15"/>
    <p:sldLayoutId id="2147483682" r:id="rId16"/>
    <p:sldLayoutId id="2147483660"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8E36636D-D922-432D-A958-524484B5923D}" type="datetimeFigureOut">
              <a:rPr lang="en-US" dirty="0"/>
              <a:pPr/>
              <a:t>4/5/2021</a:t>
            </a:fld>
            <a:endParaRPr lang="en-US" dirty="0"/>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DF28FB93-0A08-4E7D-8E63-9EFA29F1E093}" type="slidenum">
              <a:rPr lang="en-US" dirty="0"/>
              <a:pPr/>
              <a:t>‹#›</a:t>
            </a:fld>
            <a:endParaRPr lang="en-US" dirty="0"/>
          </a:p>
        </p:txBody>
      </p:sp>
    </p:spTree>
    <p:extLst>
      <p:ext uri="{BB962C8B-B14F-4D97-AF65-F5344CB8AC3E}">
        <p14:creationId xmlns:p14="http://schemas.microsoft.com/office/powerpoint/2010/main" val="3226016128"/>
      </p:ext>
    </p:extLst>
  </p:cSld>
  <p:clrMap bg1="dk1" tx1="lt1" bg2="dk2" tx2="lt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 id="2147484019" r:id="rId17"/>
    <p:sldLayoutId id="2147484020" r:id="rId18"/>
    <p:sldLayoutId id="2147484021" r:id="rId19"/>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6.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3.jfif"/><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jpeg"/><Relationship Id="rId1" Type="http://schemas.openxmlformats.org/officeDocument/2006/relationships/slideLayout" Target="../slideLayouts/slideLayout20.xml"/><Relationship Id="rId5" Type="http://schemas.openxmlformats.org/officeDocument/2006/relationships/image" Target="../media/image20.jfif"/><Relationship Id="rId4" Type="http://schemas.openxmlformats.org/officeDocument/2006/relationships/image" Target="../media/image19.jf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385FB3-2A2B-4187-902D-66172F4279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58609"/>
          </a:xfrm>
          <a:prstGeom prst="rect">
            <a:avLst/>
          </a:prstGeom>
        </p:spPr>
      </p:pic>
      <p:pic>
        <p:nvPicPr>
          <p:cNvPr id="4" name="Picture 3">
            <a:extLst>
              <a:ext uri="{FF2B5EF4-FFF2-40B4-BE49-F238E27FC236}">
                <a16:creationId xmlns:a16="http://schemas.microsoft.com/office/drawing/2014/main" id="{6CFFB8CF-7E34-4991-AB65-67C9084EC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324" y="1"/>
            <a:ext cx="1580405" cy="1192696"/>
          </a:xfrm>
          <a:prstGeom prst="rect">
            <a:avLst/>
          </a:prstGeom>
        </p:spPr>
      </p:pic>
      <p:pic>
        <p:nvPicPr>
          <p:cNvPr id="5" name="Picture 4">
            <a:extLst>
              <a:ext uri="{FF2B5EF4-FFF2-40B4-BE49-F238E27FC236}">
                <a16:creationId xmlns:a16="http://schemas.microsoft.com/office/drawing/2014/main" id="{CB4EA7F1-E8DC-4A55-BC56-D9534B816901}"/>
              </a:ext>
            </a:extLst>
          </p:cNvPr>
          <p:cNvPicPr>
            <a:picLocks noChangeAspect="1"/>
          </p:cNvPicPr>
          <p:nvPr/>
        </p:nvPicPr>
        <p:blipFill>
          <a:blip r:embed="rId4"/>
          <a:stretch>
            <a:fillRect/>
          </a:stretch>
        </p:blipFill>
        <p:spPr>
          <a:xfrm>
            <a:off x="119271" y="99391"/>
            <a:ext cx="1580405" cy="1205949"/>
          </a:xfrm>
          <a:prstGeom prst="rect">
            <a:avLst/>
          </a:prstGeom>
        </p:spPr>
      </p:pic>
    </p:spTree>
    <p:extLst>
      <p:ext uri="{BB962C8B-B14F-4D97-AF65-F5344CB8AC3E}">
        <p14:creationId xmlns:p14="http://schemas.microsoft.com/office/powerpoint/2010/main" val="2268792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DA67F83-1CDB-48DE-A8F1-B5A10F5E967F}"/>
              </a:ext>
            </a:extLst>
          </p:cNvPr>
          <p:cNvSpPr txBox="1">
            <a:spLocks noGrp="1"/>
          </p:cNvSpPr>
          <p:nvPr>
            <p:ph type="title"/>
          </p:nvPr>
        </p:nvSpPr>
        <p:spPr>
          <a:xfrm>
            <a:off x="914400" y="609600"/>
            <a:ext cx="10353675" cy="969963"/>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a:ln w="9525" cmpd="sng">
                  <a:solidFill>
                    <a:schemeClr val="accent1"/>
                  </a:solidFill>
                  <a:prstDash val="solid"/>
                </a:ln>
                <a:effectLst>
                  <a:glow rad="38100">
                    <a:schemeClr val="accent1">
                      <a:alpha val="40000"/>
                    </a:schemeClr>
                  </a:glow>
                  <a:outerShdw blurRad="38100" dist="38100" dir="2700000" algn="tl">
                    <a:srgbClr val="000000">
                      <a:alpha val="43137"/>
                    </a:srgbClr>
                  </a:outerShdw>
                </a:effectLst>
              </a:rPr>
              <a:t>    How OTA can present a solution </a:t>
            </a:r>
          </a:p>
        </p:txBody>
      </p:sp>
      <p:sp>
        <p:nvSpPr>
          <p:cNvPr id="3" name="Content Placeholder 2">
            <a:extLst>
              <a:ext uri="{FF2B5EF4-FFF2-40B4-BE49-F238E27FC236}">
                <a16:creationId xmlns:a16="http://schemas.microsoft.com/office/drawing/2014/main" id="{0B54A889-2528-4079-93DC-653D103C5E18}"/>
              </a:ext>
            </a:extLst>
          </p:cNvPr>
          <p:cNvSpPr>
            <a:spLocks noGrp="1"/>
          </p:cNvSpPr>
          <p:nvPr>
            <p:ph idx="1"/>
          </p:nvPr>
        </p:nvSpPr>
        <p:spPr>
          <a:xfrm>
            <a:off x="914400" y="2022734"/>
            <a:ext cx="5546272" cy="4058751"/>
          </a:xfrm>
        </p:spPr>
        <p:txBody>
          <a:bodyPr anchor="ctr">
            <a:normAutofit fontScale="77500" lnSpcReduction="20000"/>
          </a:bodyPr>
          <a:lstStyle/>
          <a:p>
            <a:pPr>
              <a:buClr>
                <a:srgbClr val="76B3CE"/>
              </a:buClr>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OTA technology will provide:</a:t>
            </a:r>
          </a:p>
          <a:p>
            <a:pPr lvl="1">
              <a:buClr>
                <a:srgbClr val="76B3CE"/>
              </a:buCl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It </a:t>
            </a:r>
            <a:r>
              <a:rPr lang="en-US" sz="2600" dirty="0"/>
              <a:t>can seamlessly manage firmware updates across a fleet of IOT devices from one unified interface, the costs significantly will decrease.</a:t>
            </a:r>
          </a:p>
          <a:p>
            <a:pPr lvl="1">
              <a:buClr>
                <a:srgbClr val="76B3CE"/>
              </a:buClr>
              <a:buFont typeface="Wingdings" panose="05000000000000000000" pitchFamily="2" charset="2"/>
              <a:buChar char="Ø"/>
            </a:pPr>
            <a:r>
              <a:rPr lang="en-US" sz="2600" dirty="0"/>
              <a:t>Bug issues can be fixed and product behavior can be enhanced. </a:t>
            </a:r>
          </a:p>
          <a:p>
            <a:pPr lvl="1">
              <a:buClr>
                <a:srgbClr val="76B3CE"/>
              </a:buClr>
              <a:buFont typeface="Wingdings" panose="05000000000000000000" pitchFamily="2" charset="2"/>
              <a:buChar char="Ø"/>
            </a:pPr>
            <a:r>
              <a:rPr lang="en-US" sz="2600" dirty="0"/>
              <a:t> It enables manufacturers to add new features to infrastructure after the release without physical access.</a:t>
            </a:r>
          </a:p>
          <a:p>
            <a:pPr lvl="1">
              <a:buClr>
                <a:srgbClr val="76B3CE"/>
              </a:buClr>
              <a:buFont typeface="Wingdings" panose="05000000000000000000" pitchFamily="2" charset="2"/>
              <a:buChar char="Ø"/>
            </a:pPr>
            <a:r>
              <a:rPr lang="en-US" sz="2600" dirty="0"/>
              <a:t>Faster time-to-market. </a:t>
            </a:r>
          </a:p>
          <a:p>
            <a:pPr lvl="1">
              <a:buClr>
                <a:srgbClr val="76B3CE"/>
              </a:buClr>
              <a:buFont typeface="Wingdings" panose="05000000000000000000" pitchFamily="2" charset="2"/>
              <a:buChar char="Ø"/>
            </a:pPr>
            <a:r>
              <a:rPr lang="en-US" sz="2600" dirty="0"/>
              <a:t> Improved safety and compliance.</a:t>
            </a:r>
          </a:p>
          <a:p>
            <a:pPr>
              <a:buClr>
                <a:srgbClr val="76B3CE"/>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913D06-A4F0-4BE3-B414-A434212A9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086" y="1579564"/>
            <a:ext cx="4890881" cy="4327750"/>
          </a:xfrm>
          <a:prstGeom prst="rect">
            <a:avLst/>
          </a:prstGeom>
          <a:solidFill>
            <a:srgbClr val="FFFFFF">
              <a:shade val="85000"/>
            </a:srgbClr>
          </a:solidFill>
        </p:spPr>
      </p:pic>
    </p:spTree>
    <p:extLst>
      <p:ext uri="{BB962C8B-B14F-4D97-AF65-F5344CB8AC3E}">
        <p14:creationId xmlns:p14="http://schemas.microsoft.com/office/powerpoint/2010/main" val="134818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F7C8B-AE2E-408D-A94B-418510438DAE}"/>
              </a:ext>
            </a:extLst>
          </p:cNvPr>
          <p:cNvSpPr>
            <a:spLocks noGrp="1"/>
          </p:cNvSpPr>
          <p:nvPr>
            <p:ph idx="1"/>
          </p:nvPr>
        </p:nvSpPr>
        <p:spPr/>
        <p:txBody>
          <a:bodyPr>
            <a:normAutofit/>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effectLst/>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200" b="1" u="sng" dirty="0">
                <a:latin typeface="Times New Roman" panose="02020603050405020304" pitchFamily="18" charset="0"/>
                <a:cs typeface="Times New Roman" panose="02020603050405020304" pitchFamily="18" charset="0"/>
              </a:rPr>
              <a:t>OTA components</a:t>
            </a:r>
            <a:endParaRPr lang="en-US" sz="3200" b="1" u="sng"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Obstacles of OTA.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949301E-D8FD-4E86-A941-FDA60763F628}"/>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3780506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2185" y="1765548"/>
            <a:ext cx="8924544" cy="4616964"/>
          </a:xfrm>
        </p:spPr>
      </p:pic>
      <p:sp>
        <p:nvSpPr>
          <p:cNvPr id="4" name="Title 1">
            <a:extLst>
              <a:ext uri="{FF2B5EF4-FFF2-40B4-BE49-F238E27FC236}">
                <a16:creationId xmlns:a16="http://schemas.microsoft.com/office/drawing/2014/main" id="{00A1D166-EA20-4B20-BBD0-5A3C115C8DE1}"/>
              </a:ext>
            </a:extLst>
          </p:cNvPr>
          <p:cNvSpPr txBox="1">
            <a:spLocks noGrp="1"/>
          </p:cNvSpPr>
          <p:nvPr>
            <p:ph type="title"/>
          </p:nvPr>
        </p:nvSpPr>
        <p:spPr>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OTA Components</a:t>
            </a:r>
          </a:p>
        </p:txBody>
      </p:sp>
    </p:spTree>
    <p:extLst>
      <p:ext uri="{BB962C8B-B14F-4D97-AF65-F5344CB8AC3E}">
        <p14:creationId xmlns:p14="http://schemas.microsoft.com/office/powerpoint/2010/main" val="481635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8FCEC8-ADF6-439C-8426-72633FE66492}"/>
              </a:ext>
            </a:extLst>
          </p:cNvPr>
          <p:cNvSpPr>
            <a:spLocks noGrp="1"/>
          </p:cNvSpPr>
          <p:nvPr>
            <p:ph idx="1"/>
          </p:nvPr>
        </p:nvSpPr>
        <p:spPr/>
        <p:txBody>
          <a:bodyPr>
            <a:normAutofit/>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How OTA can present a solution. </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b="1" u="sng" dirty="0">
                <a:solidFill>
                  <a:schemeClr val="tx2"/>
                </a:solidFill>
                <a:latin typeface="Times New Roman" panose="02020603050405020304" pitchFamily="18" charset="0"/>
                <a:cs typeface="Times New Roman" panose="02020603050405020304" pitchFamily="18" charset="0"/>
              </a:rPr>
              <a:t>Obstacles of OTA.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0A1D166-EA20-4B20-BBD0-5A3C115C8DE1}"/>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2707169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8E5637-5EE6-44A8-9099-7D86C6B7BA0E}"/>
              </a:ext>
            </a:extLst>
          </p:cNvPr>
          <p:cNvSpPr>
            <a:spLocks noGrp="1"/>
          </p:cNvSpPr>
          <p:nvPr>
            <p:ph idx="1"/>
          </p:nvPr>
        </p:nvSpPr>
        <p:spPr/>
        <p:txBody>
          <a:bodyPr>
            <a:normAutofit/>
          </a:bodyPr>
          <a:lstStyle/>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Connection between Server and gateway.</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Boot-loader design.  </a:t>
            </a:r>
          </a:p>
          <a:p>
            <a:pPr>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 Security of the software. </a:t>
            </a:r>
            <a:endParaRPr lang="en-US" sz="3200" dirty="0"/>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43CD146-BA5F-43A0-9746-CDB45488AAE9}"/>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Obstacles of OTA </a:t>
            </a:r>
          </a:p>
        </p:txBody>
      </p:sp>
    </p:spTree>
    <p:extLst>
      <p:ext uri="{BB962C8B-B14F-4D97-AF65-F5344CB8AC3E}">
        <p14:creationId xmlns:p14="http://schemas.microsoft.com/office/powerpoint/2010/main" val="3101967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31477-6DA4-463A-80FC-FDC2AF20F3E3}"/>
              </a:ext>
            </a:extLst>
          </p:cNvPr>
          <p:cNvSpPr>
            <a:spLocks noGrp="1"/>
          </p:cNvSpPr>
          <p:nvPr>
            <p:ph idx="1"/>
          </p:nvPr>
        </p:nvSpPr>
        <p:spPr/>
        <p:txBody>
          <a:bodyPr>
            <a:normAutofit/>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a:t>
            </a:r>
            <a:r>
              <a:rPr lang="en-US" sz="3200" b="1" u="sng" dirty="0">
                <a:solidFill>
                  <a:schemeClr val="tx2"/>
                </a:solidFill>
                <a:latin typeface="Times New Roman" panose="02020603050405020304" pitchFamily="18" charset="0"/>
                <a:cs typeface="Times New Roman" panose="02020603050405020304" pitchFamily="18" charset="0"/>
              </a:rPr>
              <a:t>Obstacles of OTA. </a:t>
            </a:r>
          </a:p>
          <a:p>
            <a:pPr lvl="1">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 </a:t>
            </a:r>
            <a:r>
              <a:rPr lang="en-US" sz="3000" b="1" u="sng" dirty="0">
                <a:latin typeface="Times New Roman" panose="02020603050405020304" pitchFamily="18" charset="0"/>
                <a:cs typeface="Times New Roman" panose="02020603050405020304" pitchFamily="18" charset="0"/>
              </a:rPr>
              <a:t>Connection between server and gateway.</a:t>
            </a:r>
            <a:endParaRPr lang="en-US" sz="3000" b="1" u="sng"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7C538E3-80A8-4F48-99D2-F5AB7783EC5E}"/>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356010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3360" y="2157000"/>
            <a:ext cx="3697415" cy="3009360"/>
          </a:xfrm>
        </p:spPr>
      </p:pic>
      <p:sp>
        <p:nvSpPr>
          <p:cNvPr id="4" name="Title 1">
            <a:extLst>
              <a:ext uri="{FF2B5EF4-FFF2-40B4-BE49-F238E27FC236}">
                <a16:creationId xmlns:a16="http://schemas.microsoft.com/office/drawing/2014/main" id="{780AB18D-64CA-4389-A1AC-5C95AEDCFA77}"/>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Connection between server and gateway </a:t>
            </a:r>
          </a:p>
        </p:txBody>
      </p:sp>
      <p:sp>
        <p:nvSpPr>
          <p:cNvPr id="5" name="Content Placeholder 2">
            <a:extLst>
              <a:ext uri="{FF2B5EF4-FFF2-40B4-BE49-F238E27FC236}">
                <a16:creationId xmlns:a16="http://schemas.microsoft.com/office/drawing/2014/main" id="{4C8E5637-5EE6-44A8-9099-7D86C6B7BA0E}"/>
              </a:ext>
            </a:extLst>
          </p:cNvPr>
          <p:cNvSpPr txBox="1">
            <a:spLocks/>
          </p:cNvSpPr>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Connection is made through : </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Node MCU as telematics unit. </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Firebase  ad server. </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Friendly GUI to upload updates.</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Gateway to control the installation. </a:t>
            </a:r>
          </a:p>
          <a:p>
            <a:pPr marL="450000" lvl="1" indent="0">
              <a:buNone/>
            </a:pPr>
            <a:endParaRPr lang="en-US" sz="3000" dirty="0"/>
          </a:p>
          <a:p>
            <a:pPr marL="36900" indent="0">
              <a:buNone/>
            </a:pP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85912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203" y="1823403"/>
            <a:ext cx="6353588" cy="4059237"/>
          </a:xfrm>
          <a:prstGeom prst="rect">
            <a:avLst/>
          </a:prstGeom>
          <a:ln>
            <a:noFill/>
          </a:ln>
          <a:effectLst>
            <a:softEdge rad="112500"/>
          </a:effectLst>
        </p:spPr>
      </p:pic>
      <p:sp>
        <p:nvSpPr>
          <p:cNvPr id="5" name="Content Placeholder 2">
            <a:extLst>
              <a:ext uri="{FF2B5EF4-FFF2-40B4-BE49-F238E27FC236}">
                <a16:creationId xmlns:a16="http://schemas.microsoft.com/office/drawing/2014/main" id="{4C8E5637-5EE6-44A8-9099-7D86C6B7BA0E}"/>
              </a:ext>
            </a:extLst>
          </p:cNvPr>
          <p:cNvSpPr txBox="1">
            <a:spLocks/>
          </p:cNvSpPr>
          <p:nvPr/>
        </p:nvSpPr>
        <p:spPr>
          <a:xfrm>
            <a:off x="389322" y="1714161"/>
            <a:ext cx="502392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3000" dirty="0">
              <a:latin typeface="Times New Roman" panose="02020603050405020304" pitchFamily="18" charset="0"/>
              <a:cs typeface="Times New Roman" panose="02020603050405020304" pitchFamily="18" charset="0"/>
            </a:endParaRPr>
          </a:p>
          <a:p>
            <a:pPr marL="450000" lvl="1" indent="0">
              <a:buNone/>
            </a:pPr>
            <a:endParaRPr lang="en-US" sz="3000" dirty="0"/>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4C8E5637-5EE6-44A8-9099-7D86C6B7BA0E}"/>
              </a:ext>
            </a:extLst>
          </p:cNvPr>
          <p:cNvSpPr txBox="1">
            <a:spLocks/>
          </p:cNvSpPr>
          <p:nvPr/>
        </p:nvSpPr>
        <p:spPr>
          <a:xfrm>
            <a:off x="237067" y="1732449"/>
            <a:ext cx="5176181"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Is an open source development board and firmware based in the widely used ESP8266 -12E </a:t>
            </a:r>
            <a:r>
              <a:rPr lang="en-US" sz="2400" dirty="0" err="1">
                <a:effectLst/>
                <a:latin typeface="Times New Roman" panose="02020603050405020304" pitchFamily="18" charset="0"/>
                <a:cs typeface="Times New Roman" panose="02020603050405020304" pitchFamily="18" charset="0"/>
              </a:rPr>
              <a:t>Wifi</a:t>
            </a:r>
            <a:r>
              <a:rPr lang="en-US" sz="2400" dirty="0">
                <a:effectLst/>
                <a:latin typeface="Times New Roman" panose="02020603050405020304" pitchFamily="18" charset="0"/>
                <a:cs typeface="Times New Roman" panose="02020603050405020304" pitchFamily="18" charset="0"/>
              </a:rPr>
              <a:t> module.</a:t>
            </a:r>
          </a:p>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It is our way to connect to internet and download the update. </a:t>
            </a:r>
          </a:p>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Easy to program and has stable performance.</a:t>
            </a:r>
          </a:p>
          <a:p>
            <a:pPr>
              <a:buFont typeface="Wingdings" panose="05000000000000000000" pitchFamily="2" charset="2"/>
              <a:buChar char="v"/>
            </a:pPr>
            <a:endParaRPr lang="en-US" sz="3200" dirty="0">
              <a:effectLst/>
              <a:latin typeface="Times New Roman" panose="02020603050405020304" pitchFamily="18" charset="0"/>
              <a:cs typeface="Times New Roman" panose="02020603050405020304" pitchFamily="18" charset="0"/>
            </a:endParaRPr>
          </a:p>
        </p:txBody>
      </p:sp>
      <p:sp>
        <p:nvSpPr>
          <p:cNvPr id="8" name="Title 1">
            <a:extLst>
              <a:ext uri="{FF2B5EF4-FFF2-40B4-BE49-F238E27FC236}">
                <a16:creationId xmlns:a16="http://schemas.microsoft.com/office/drawing/2014/main" id="{0248A14C-00D3-46AD-9D08-49D284AAD3C3}"/>
              </a:ext>
            </a:extLst>
          </p:cNvPr>
          <p:cNvSpPr txBox="1">
            <a:spLocks/>
          </p:cNvSpPr>
          <p:nvPr/>
        </p:nvSpPr>
        <p:spPr>
          <a:xfrm>
            <a:off x="914400" y="609600"/>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Node MCU </a:t>
            </a:r>
          </a:p>
        </p:txBody>
      </p:sp>
    </p:spTree>
    <p:extLst>
      <p:ext uri="{BB962C8B-B14F-4D97-AF65-F5344CB8AC3E}">
        <p14:creationId xmlns:p14="http://schemas.microsoft.com/office/powerpoint/2010/main" val="3253155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C8E5637-5EE6-44A8-9099-7D86C6B7BA0E}"/>
              </a:ext>
            </a:extLst>
          </p:cNvPr>
          <p:cNvSpPr txBox="1">
            <a:spLocks/>
          </p:cNvSpPr>
          <p:nvPr/>
        </p:nvSpPr>
        <p:spPr>
          <a:xfrm>
            <a:off x="389322" y="1714161"/>
            <a:ext cx="502392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3000" dirty="0">
              <a:latin typeface="Times New Roman" panose="02020603050405020304" pitchFamily="18" charset="0"/>
              <a:cs typeface="Times New Roman" panose="02020603050405020304" pitchFamily="18" charset="0"/>
            </a:endParaRPr>
          </a:p>
          <a:p>
            <a:pPr marL="450000" lvl="1" indent="0">
              <a:buNone/>
            </a:pPr>
            <a:endParaRPr lang="en-US" sz="3000" dirty="0"/>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4C8E5637-5EE6-44A8-9099-7D86C6B7BA0E}"/>
              </a:ext>
            </a:extLst>
          </p:cNvPr>
          <p:cNvSpPr txBox="1">
            <a:spLocks/>
          </p:cNvSpPr>
          <p:nvPr/>
        </p:nvSpPr>
        <p:spPr>
          <a:xfrm>
            <a:off x="237067" y="1732449"/>
            <a:ext cx="5176181"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v"/>
            </a:pPr>
            <a:r>
              <a:rPr lang="en-US" sz="2400" b="1" dirty="0">
                <a:effectLst/>
                <a:latin typeface="Times New Roman" panose="02020603050405020304" pitchFamily="18" charset="0"/>
                <a:cs typeface="Times New Roman" panose="02020603050405020304" pitchFamily="18" charset="0"/>
              </a:rPr>
              <a:t>I</a:t>
            </a:r>
            <a:r>
              <a:rPr lang="en-US" sz="2400" dirty="0">
                <a:effectLst/>
                <a:latin typeface="Times New Roman" panose="02020603050405020304" pitchFamily="18" charset="0"/>
                <a:cs typeface="Times New Roman" panose="02020603050405020304" pitchFamily="18" charset="0"/>
              </a:rPr>
              <a:t>s Google's mobile platform that helps you quickly develop high-quality apps.</a:t>
            </a:r>
          </a:p>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Main advantage is the real time database and storage. </a:t>
            </a:r>
          </a:p>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It is the server that will connect the remote user to the ES device. </a:t>
            </a:r>
          </a:p>
          <a:p>
            <a:pPr>
              <a:buFont typeface="Wingdings" panose="05000000000000000000" pitchFamily="2" charset="2"/>
              <a:buChar char="v"/>
            </a:pPr>
            <a:r>
              <a:rPr lang="en-US" sz="2400" dirty="0">
                <a:effectLst/>
                <a:latin typeface="Times New Roman" panose="02020603050405020304" pitchFamily="18" charset="0"/>
                <a:cs typeface="Times New Roman" panose="02020603050405020304" pitchFamily="18" charset="0"/>
              </a:rPr>
              <a:t>The new code will be uploaded to it from remote PC so the node MCU will download code from it.</a:t>
            </a:r>
            <a:endParaRPr lang="en-US" sz="3200" dirty="0">
              <a:effectLst/>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4999" y="1495384"/>
            <a:ext cx="5846233" cy="4229100"/>
          </a:xfrm>
          <a:prstGeom prst="rect">
            <a:avLst/>
          </a:prstGeom>
        </p:spPr>
      </p:pic>
      <p:sp>
        <p:nvSpPr>
          <p:cNvPr id="8" name="Title 1">
            <a:extLst>
              <a:ext uri="{FF2B5EF4-FFF2-40B4-BE49-F238E27FC236}">
                <a16:creationId xmlns:a16="http://schemas.microsoft.com/office/drawing/2014/main" id="{0248A14C-00D3-46AD-9D08-49D284AAD3C3}"/>
              </a:ext>
            </a:extLst>
          </p:cNvPr>
          <p:cNvSpPr txBox="1">
            <a:spLocks/>
          </p:cNvSpPr>
          <p:nvPr/>
        </p:nvSpPr>
        <p:spPr>
          <a:xfrm>
            <a:off x="859536" y="371856"/>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Firebase </a:t>
            </a:r>
          </a:p>
        </p:txBody>
      </p:sp>
    </p:spTree>
    <p:extLst>
      <p:ext uri="{BB962C8B-B14F-4D97-AF65-F5344CB8AC3E}">
        <p14:creationId xmlns:p14="http://schemas.microsoft.com/office/powerpoint/2010/main" val="3713468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C8E5637-5EE6-44A8-9099-7D86C6B7BA0E}"/>
              </a:ext>
            </a:extLst>
          </p:cNvPr>
          <p:cNvSpPr txBox="1">
            <a:spLocks/>
          </p:cNvSpPr>
          <p:nvPr/>
        </p:nvSpPr>
        <p:spPr>
          <a:xfrm>
            <a:off x="372388" y="2567908"/>
            <a:ext cx="5023926"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endParaRPr lang="en-US" sz="3000" dirty="0">
              <a:latin typeface="Times New Roman" panose="02020603050405020304" pitchFamily="18" charset="0"/>
              <a:cs typeface="Times New Roman" panose="02020603050405020304" pitchFamily="18" charset="0"/>
            </a:endParaRPr>
          </a:p>
          <a:p>
            <a:pPr marL="450000" lvl="1" indent="0">
              <a:buNone/>
            </a:pPr>
            <a:endParaRPr lang="en-US" sz="3000" dirty="0"/>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0220" y="2243434"/>
            <a:ext cx="5945930" cy="4521432"/>
          </a:xfrm>
          <a:prstGeom prst="rect">
            <a:avLst/>
          </a:prstGeom>
        </p:spPr>
      </p:pic>
      <p:sp>
        <p:nvSpPr>
          <p:cNvPr id="14" name="Content Placeholder 2"/>
          <p:cNvSpPr>
            <a:spLocks noGrp="1"/>
          </p:cNvSpPr>
          <p:nvPr>
            <p:ph idx="1"/>
          </p:nvPr>
        </p:nvSpPr>
        <p:spPr>
          <a:xfrm>
            <a:off x="372388" y="1424786"/>
            <a:ext cx="10353762" cy="4058751"/>
          </a:xfrm>
        </p:spPr>
        <p:txBody>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Using Real time database for storing information about the update like CRC value and a flag to notify the node of new update.</a:t>
            </a:r>
          </a:p>
          <a:p>
            <a:endParaRPr lang="en-US" dirty="0"/>
          </a:p>
        </p:txBody>
      </p:sp>
      <p:sp>
        <p:nvSpPr>
          <p:cNvPr id="7" name="Title 1">
            <a:extLst>
              <a:ext uri="{FF2B5EF4-FFF2-40B4-BE49-F238E27FC236}">
                <a16:creationId xmlns:a16="http://schemas.microsoft.com/office/drawing/2014/main" id="{0248A14C-00D3-46AD-9D08-49D284AAD3C3}"/>
              </a:ext>
            </a:extLst>
          </p:cNvPr>
          <p:cNvSpPr txBox="1">
            <a:spLocks/>
          </p:cNvSpPr>
          <p:nvPr/>
        </p:nvSpPr>
        <p:spPr>
          <a:xfrm>
            <a:off x="913882" y="454823"/>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Firebase </a:t>
            </a:r>
          </a:p>
        </p:txBody>
      </p:sp>
    </p:spTree>
    <p:extLst>
      <p:ext uri="{BB962C8B-B14F-4D97-AF65-F5344CB8AC3E}">
        <p14:creationId xmlns:p14="http://schemas.microsoft.com/office/powerpoint/2010/main" val="30384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rot="16200000">
            <a:off x="-645779" y="3044281"/>
            <a:ext cx="2778133" cy="769441"/>
          </a:xfrm>
          <a:prstGeom prst="rect">
            <a:avLst/>
          </a:prstGeom>
          <a:noFill/>
        </p:spPr>
        <p:txBody>
          <a:bodyPr wrap="none" rtlCol="0">
            <a:spAutoFit/>
          </a:bodyPr>
          <a:lstStyle/>
          <a:p>
            <a:r>
              <a:rPr lang="en-US" altLang="ko-KR" sz="4400" b="1" dirty="0">
                <a:solidFill>
                  <a:schemeClr val="bg1"/>
                </a:solidFill>
                <a:latin typeface="Arial" pitchFamily="34" charset="0"/>
                <a:cs typeface="Arial" pitchFamily="34" charset="0"/>
              </a:rPr>
              <a:t>Our Team</a:t>
            </a:r>
            <a:endParaRPr lang="ko-KR" altLang="en-US" sz="4400" b="1" dirty="0">
              <a:solidFill>
                <a:schemeClr val="bg1"/>
              </a:solidFill>
              <a:latin typeface="Arial" pitchFamily="34" charset="0"/>
              <a:cs typeface="Arial" pitchFamily="34" charset="0"/>
            </a:endParaRPr>
          </a:p>
        </p:txBody>
      </p:sp>
      <p:sp>
        <p:nvSpPr>
          <p:cNvPr id="60" name="Text Placeholder 15">
            <a:extLst>
              <a:ext uri="{FF2B5EF4-FFF2-40B4-BE49-F238E27FC236}">
                <a16:creationId xmlns:a16="http://schemas.microsoft.com/office/drawing/2014/main" id="{98793EA4-A764-46E5-902D-E608B4010477}"/>
              </a:ext>
            </a:extLst>
          </p:cNvPr>
          <p:cNvSpPr txBox="1">
            <a:spLocks/>
          </p:cNvSpPr>
          <p:nvPr/>
        </p:nvSpPr>
        <p:spPr>
          <a:xfrm>
            <a:off x="1757741" y="1662962"/>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3600" b="1" dirty="0">
              <a:solidFill>
                <a:schemeClr val="bg1"/>
              </a:solidFill>
              <a:cs typeface="Arial" pitchFamily="34" charset="0"/>
            </a:endParaRPr>
          </a:p>
        </p:txBody>
      </p:sp>
      <p:sp>
        <p:nvSpPr>
          <p:cNvPr id="62" name="Text Placeholder 15">
            <a:extLst>
              <a:ext uri="{FF2B5EF4-FFF2-40B4-BE49-F238E27FC236}">
                <a16:creationId xmlns:a16="http://schemas.microsoft.com/office/drawing/2014/main" id="{4CC8FFC1-F641-49B1-948F-ED207961F305}"/>
              </a:ext>
            </a:extLst>
          </p:cNvPr>
          <p:cNvSpPr txBox="1">
            <a:spLocks/>
          </p:cNvSpPr>
          <p:nvPr/>
        </p:nvSpPr>
        <p:spPr>
          <a:xfrm>
            <a:off x="5090306" y="374295"/>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endParaRPr lang="en-US" altLang="ko-KR" sz="3600" b="1" dirty="0">
              <a:solidFill>
                <a:schemeClr val="bg1"/>
              </a:solidFill>
              <a:cs typeface="Arial" pitchFamily="34" charset="0"/>
            </a:endParaRPr>
          </a:p>
        </p:txBody>
      </p:sp>
      <p:sp>
        <p:nvSpPr>
          <p:cNvPr id="63" name="TextBox 62">
            <a:extLst>
              <a:ext uri="{FF2B5EF4-FFF2-40B4-BE49-F238E27FC236}">
                <a16:creationId xmlns:a16="http://schemas.microsoft.com/office/drawing/2014/main" id="{8A3982F8-35F1-406C-BCE8-1751087AB0C6}"/>
              </a:ext>
            </a:extLst>
          </p:cNvPr>
          <p:cNvSpPr txBox="1"/>
          <p:nvPr/>
        </p:nvSpPr>
        <p:spPr>
          <a:xfrm>
            <a:off x="1907692" y="1917190"/>
            <a:ext cx="5742077" cy="584775"/>
          </a:xfrm>
          <a:prstGeom prst="rect">
            <a:avLst/>
          </a:prstGeom>
          <a:noFill/>
        </p:spPr>
        <p:txBody>
          <a:bodyPr wrap="square" rtlCol="0">
            <a:spAutoFit/>
          </a:bodyPr>
          <a:lstStyle/>
          <a:p>
            <a:r>
              <a:rPr lang="en-US" altLang="ko-KR" sz="3200" b="1" dirty="0">
                <a:latin typeface="Times New Roman" panose="02020603050405020304" pitchFamily="18" charset="0"/>
                <a:cs typeface="Times New Roman" panose="02020603050405020304" pitchFamily="18" charset="0"/>
              </a:rPr>
              <a:t>Mohamed Hafez Mohamed</a:t>
            </a:r>
          </a:p>
        </p:txBody>
      </p:sp>
      <p:sp>
        <p:nvSpPr>
          <p:cNvPr id="64" name="TextBox 63">
            <a:extLst>
              <a:ext uri="{FF2B5EF4-FFF2-40B4-BE49-F238E27FC236}">
                <a16:creationId xmlns:a16="http://schemas.microsoft.com/office/drawing/2014/main" id="{96FE18F4-EF0A-4710-87A1-91BC9BF701D3}"/>
              </a:ext>
            </a:extLst>
          </p:cNvPr>
          <p:cNvSpPr txBox="1"/>
          <p:nvPr/>
        </p:nvSpPr>
        <p:spPr>
          <a:xfrm>
            <a:off x="1878252" y="2531672"/>
            <a:ext cx="5739379" cy="584775"/>
          </a:xfrm>
          <a:prstGeom prst="rect">
            <a:avLst/>
          </a:prstGeom>
          <a:noFill/>
        </p:spPr>
        <p:txBody>
          <a:bodyPr wrap="square" rtlCol="0">
            <a:spAutoFit/>
          </a:bodyPr>
          <a:lstStyle/>
          <a:p>
            <a:r>
              <a:rPr lang="en-US" sz="3200" b="1" dirty="0" err="1">
                <a:latin typeface="Times New Roman" panose="02020603050405020304" pitchFamily="18" charset="0"/>
                <a:cs typeface="Times New Roman" panose="02020603050405020304" pitchFamily="18" charset="0"/>
              </a:rPr>
              <a:t>Abdelrhman</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Mosad</a:t>
            </a:r>
            <a:r>
              <a:rPr lang="en-US" sz="3200" b="1" dirty="0">
                <a:latin typeface="Times New Roman" panose="02020603050405020304" pitchFamily="18" charset="0"/>
                <a:cs typeface="Times New Roman" panose="02020603050405020304" pitchFamily="18" charset="0"/>
              </a:rPr>
              <a:t> </a:t>
            </a:r>
            <a:r>
              <a:rPr lang="en-US" sz="3200" b="1" dirty="0" err="1">
                <a:latin typeface="Times New Roman" panose="02020603050405020304" pitchFamily="18" charset="0"/>
                <a:cs typeface="Times New Roman" panose="02020603050405020304" pitchFamily="18" charset="0"/>
              </a:rPr>
              <a:t>Abdelhady</a:t>
            </a:r>
            <a:endParaRPr lang="en-US" sz="3200" b="1" dirty="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682A89ED-C573-4B0B-BBDE-3A29287FBE0B}"/>
              </a:ext>
            </a:extLst>
          </p:cNvPr>
          <p:cNvSpPr txBox="1"/>
          <p:nvPr/>
        </p:nvSpPr>
        <p:spPr>
          <a:xfrm>
            <a:off x="1907692" y="3156779"/>
            <a:ext cx="5739379"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Osama Salah Hijazi</a:t>
            </a:r>
          </a:p>
        </p:txBody>
      </p:sp>
      <p:sp>
        <p:nvSpPr>
          <p:cNvPr id="66" name="Oval 20">
            <a:extLst>
              <a:ext uri="{FF2B5EF4-FFF2-40B4-BE49-F238E27FC236}">
                <a16:creationId xmlns:a16="http://schemas.microsoft.com/office/drawing/2014/main" id="{4274AFEF-EA3B-4183-AFB9-8E6575FB3FF6}"/>
              </a:ext>
            </a:extLst>
          </p:cNvPr>
          <p:cNvSpPr/>
          <p:nvPr/>
        </p:nvSpPr>
        <p:spPr>
          <a:xfrm>
            <a:off x="1721210" y="214809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67" name="Oval 21">
            <a:extLst>
              <a:ext uri="{FF2B5EF4-FFF2-40B4-BE49-F238E27FC236}">
                <a16:creationId xmlns:a16="http://schemas.microsoft.com/office/drawing/2014/main" id="{281E0BB2-0320-4DC6-AF93-89A000BBFA9A}"/>
              </a:ext>
            </a:extLst>
          </p:cNvPr>
          <p:cNvSpPr/>
          <p:nvPr/>
        </p:nvSpPr>
        <p:spPr>
          <a:xfrm>
            <a:off x="1736004" y="278844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68" name="Oval 22">
            <a:extLst>
              <a:ext uri="{FF2B5EF4-FFF2-40B4-BE49-F238E27FC236}">
                <a16:creationId xmlns:a16="http://schemas.microsoft.com/office/drawing/2014/main" id="{46AAAC93-EEB7-4BE9-AB9F-FC0C8D893DEE}"/>
              </a:ext>
            </a:extLst>
          </p:cNvPr>
          <p:cNvSpPr/>
          <p:nvPr/>
        </p:nvSpPr>
        <p:spPr>
          <a:xfrm>
            <a:off x="1733150" y="3373219"/>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200"/>
          </a:p>
        </p:txBody>
      </p:sp>
      <p:sp>
        <p:nvSpPr>
          <p:cNvPr id="69" name="TextBox 68">
            <a:extLst>
              <a:ext uri="{FF2B5EF4-FFF2-40B4-BE49-F238E27FC236}">
                <a16:creationId xmlns:a16="http://schemas.microsoft.com/office/drawing/2014/main" id="{7EF69759-D296-4CAE-B224-5BA388796D6F}"/>
              </a:ext>
            </a:extLst>
          </p:cNvPr>
          <p:cNvSpPr txBox="1"/>
          <p:nvPr/>
        </p:nvSpPr>
        <p:spPr>
          <a:xfrm>
            <a:off x="1907692" y="5473700"/>
            <a:ext cx="5742077" cy="584775"/>
          </a:xfrm>
          <a:prstGeom prst="rect">
            <a:avLst/>
          </a:prstGeom>
          <a:noFill/>
        </p:spPr>
        <p:txBody>
          <a:bodyPr wrap="square" rtlCol="0">
            <a:spAutoFit/>
          </a:bodyPr>
          <a:lstStyle/>
          <a:p>
            <a:r>
              <a:rPr lang="en-US" altLang="ko-KR" sz="3200" dirty="0">
                <a:cs typeface="Arial" pitchFamily="34" charset="0"/>
              </a:rPr>
              <a:t> </a:t>
            </a:r>
            <a:endParaRPr lang="en-US" altLang="ko-KR" sz="3200" dirty="0">
              <a:solidFill>
                <a:schemeClr val="tx1">
                  <a:lumMod val="75000"/>
                  <a:lumOff val="25000"/>
                </a:schemeClr>
              </a:solidFill>
              <a:cs typeface="Arial" pitchFamily="34" charset="0"/>
            </a:endParaRPr>
          </a:p>
        </p:txBody>
      </p:sp>
      <p:sp>
        <p:nvSpPr>
          <p:cNvPr id="4" name="Text Placeholder 15">
            <a:extLst>
              <a:ext uri="{FF2B5EF4-FFF2-40B4-BE49-F238E27FC236}">
                <a16:creationId xmlns:a16="http://schemas.microsoft.com/office/drawing/2014/main" id="{3E2F72EF-F2A7-4F77-AA52-5C3510BAB448}"/>
              </a:ext>
            </a:extLst>
          </p:cNvPr>
          <p:cNvSpPr txBox="1">
            <a:spLocks/>
          </p:cNvSpPr>
          <p:nvPr/>
        </p:nvSpPr>
        <p:spPr>
          <a:xfrm>
            <a:off x="7525495" y="1662962"/>
            <a:ext cx="3312368" cy="288032"/>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altLang="ko-KR" sz="3600" b="1" dirty="0">
              <a:solidFill>
                <a:schemeClr val="bg1"/>
              </a:solidFill>
              <a:cs typeface="Arial" pitchFamily="34" charset="0"/>
            </a:endParaRPr>
          </a:p>
        </p:txBody>
      </p:sp>
      <p:pic>
        <p:nvPicPr>
          <p:cNvPr id="3" name="Picture 2">
            <a:extLst>
              <a:ext uri="{FF2B5EF4-FFF2-40B4-BE49-F238E27FC236}">
                <a16:creationId xmlns:a16="http://schemas.microsoft.com/office/drawing/2014/main" id="{C8761A75-0768-485E-93CF-4A69120A1C4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0866"/>
            <a:ext cx="1344405" cy="1406769"/>
          </a:xfrm>
          <a:prstGeom prst="rect">
            <a:avLst/>
          </a:prstGeom>
        </p:spPr>
      </p:pic>
      <p:pic>
        <p:nvPicPr>
          <p:cNvPr id="5" name="Picture 4">
            <a:extLst>
              <a:ext uri="{FF2B5EF4-FFF2-40B4-BE49-F238E27FC236}">
                <a16:creationId xmlns:a16="http://schemas.microsoft.com/office/drawing/2014/main" id="{925742E4-E4B2-4B35-8A35-03A9F9414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594" y="0"/>
            <a:ext cx="1580405" cy="1620517"/>
          </a:xfrm>
          <a:prstGeom prst="rect">
            <a:avLst/>
          </a:prstGeom>
        </p:spPr>
      </p:pic>
      <p:sp>
        <p:nvSpPr>
          <p:cNvPr id="16" name="Title 1">
            <a:extLst>
              <a:ext uri="{FF2B5EF4-FFF2-40B4-BE49-F238E27FC236}">
                <a16:creationId xmlns:a16="http://schemas.microsoft.com/office/drawing/2014/main" id="{B35AA91A-3418-462D-93D4-C5F62D27210D}"/>
              </a:ext>
            </a:extLst>
          </p:cNvPr>
          <p:cNvSpPr txBox="1">
            <a:spLocks/>
          </p:cNvSpPr>
          <p:nvPr/>
        </p:nvSpPr>
        <p:spPr>
          <a:xfrm>
            <a:off x="1733149" y="946526"/>
            <a:ext cx="7914433" cy="828556"/>
          </a:xfrm>
          <a:prstGeom prst="rect">
            <a:avLst/>
          </a:prstGeom>
          <a:solidFill>
            <a:schemeClr val="accent2"/>
          </a:solidFill>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spc="50" dirty="0">
                <a:ln w="9525" cmpd="sng">
                  <a:solidFill>
                    <a:schemeClr val="accent1">
                      <a:lumMod val="20000"/>
                      <a:lumOff val="80000"/>
                    </a:schemeClr>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Team Members </a:t>
            </a:r>
          </a:p>
        </p:txBody>
      </p:sp>
      <p:sp>
        <p:nvSpPr>
          <p:cNvPr id="17" name="Title 1">
            <a:extLst>
              <a:ext uri="{FF2B5EF4-FFF2-40B4-BE49-F238E27FC236}">
                <a16:creationId xmlns:a16="http://schemas.microsoft.com/office/drawing/2014/main" id="{81EC22E9-0D5C-4D91-94D9-4E273D462445}"/>
              </a:ext>
            </a:extLst>
          </p:cNvPr>
          <p:cNvSpPr txBox="1">
            <a:spLocks/>
          </p:cNvSpPr>
          <p:nvPr/>
        </p:nvSpPr>
        <p:spPr>
          <a:xfrm>
            <a:off x="1721209" y="3883662"/>
            <a:ext cx="7926374" cy="845282"/>
          </a:xfrm>
          <a:prstGeom prst="rect">
            <a:avLst/>
          </a:prstGeom>
          <a:solidFill>
            <a:schemeClr val="accent2"/>
          </a:solidFill>
          <a:ln>
            <a:noFill/>
          </a:ln>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lumMod val="20000"/>
                      <a:lumOff val="80000"/>
                    </a:schemeClr>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Supervisor</a:t>
            </a:r>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t>
            </a:r>
          </a:p>
        </p:txBody>
      </p:sp>
      <p:sp>
        <p:nvSpPr>
          <p:cNvPr id="18" name="Rectangle 17">
            <a:extLst>
              <a:ext uri="{FF2B5EF4-FFF2-40B4-BE49-F238E27FC236}">
                <a16:creationId xmlns:a16="http://schemas.microsoft.com/office/drawing/2014/main" id="{EC43BBB0-2EAC-4662-B525-3467C3CFF07E}"/>
              </a:ext>
            </a:extLst>
          </p:cNvPr>
          <p:cNvSpPr/>
          <p:nvPr/>
        </p:nvSpPr>
        <p:spPr>
          <a:xfrm>
            <a:off x="3172766" y="5037794"/>
            <a:ext cx="5846472" cy="769441"/>
          </a:xfrm>
          <a:prstGeom prst="rect">
            <a:avLst/>
          </a:prstGeom>
        </p:spPr>
        <p:txBody>
          <a:bodyPr wrap="none">
            <a:spAutoFit/>
            <a:scene3d>
              <a:camera prst="obliqueTopLeft"/>
              <a:lightRig rig="threePt" dir="t"/>
            </a:scene3d>
          </a:bodyPr>
          <a:lstStyle/>
          <a:p>
            <a:pPr algn="ctr"/>
            <a:r>
              <a:rPr lang="en-US" sz="4400" b="1" dirty="0">
                <a:solidFill>
                  <a:srgbClr val="002060"/>
                </a:solidFill>
                <a:effectLst>
                  <a:outerShdw blurRad="38100" dist="38100" dir="2700000" algn="tl">
                    <a:srgbClr val="000000">
                      <a:alpha val="43137"/>
                    </a:srgbClr>
                  </a:outerShdw>
                </a:effectLst>
                <a:latin typeface="Bahnschrift SemiBold" panose="020B0502040204020203" pitchFamily="34" charset="0"/>
              </a:rPr>
              <a:t> </a:t>
            </a:r>
            <a:r>
              <a:rPr lang="en-US" sz="4400" dirty="0">
                <a:effectLst>
                  <a:outerShdw blurRad="38100" dist="38100" dir="2700000" algn="tl">
                    <a:srgbClr val="000000">
                      <a:alpha val="43137"/>
                    </a:srgbClr>
                  </a:outerShdw>
                </a:effectLst>
                <a:latin typeface="Bahnschrift SemiBold" panose="020B0502040204020203" pitchFamily="34" charset="0"/>
              </a:rPr>
              <a:t>prof.dr., </a:t>
            </a:r>
            <a:r>
              <a:rPr lang="en-US" sz="4400" dirty="0" err="1">
                <a:effectLst>
                  <a:outerShdw blurRad="38100" dist="38100" dir="2700000" algn="tl">
                    <a:srgbClr val="000000">
                      <a:alpha val="43137"/>
                    </a:srgbClr>
                  </a:outerShdw>
                </a:effectLst>
                <a:latin typeface="Bahnschrift SemiBold" panose="020B0502040204020203" pitchFamily="34" charset="0"/>
              </a:rPr>
              <a:t>Sherif</a:t>
            </a:r>
            <a:r>
              <a:rPr lang="en-US" sz="4400" dirty="0">
                <a:effectLst>
                  <a:outerShdw blurRad="38100" dist="38100" dir="2700000" algn="tl">
                    <a:srgbClr val="000000">
                      <a:alpha val="43137"/>
                    </a:srgbClr>
                  </a:outerShdw>
                </a:effectLst>
                <a:latin typeface="Bahnschrift SemiBold" panose="020B0502040204020203" pitchFamily="34" charset="0"/>
              </a:rPr>
              <a:t> </a:t>
            </a:r>
            <a:r>
              <a:rPr lang="en-US" sz="4400" dirty="0" err="1">
                <a:effectLst>
                  <a:outerShdw blurRad="38100" dist="38100" dir="2700000" algn="tl">
                    <a:srgbClr val="000000">
                      <a:alpha val="43137"/>
                    </a:srgbClr>
                  </a:outerShdw>
                </a:effectLst>
                <a:latin typeface="Bahnschrift SemiBold" panose="020B0502040204020203" pitchFamily="34" charset="0"/>
              </a:rPr>
              <a:t>Keishk</a:t>
            </a:r>
            <a:endParaRPr lang="en-US" sz="4400" dirty="0">
              <a:effectLst>
                <a:outerShdw blurRad="38100" dist="38100" dir="2700000" algn="tl">
                  <a:srgbClr val="000000">
                    <a:alpha val="43137"/>
                  </a:srgbClr>
                </a:outerShdw>
              </a:effectLst>
              <a:latin typeface="Bahnschrift SemiBold" panose="020B0502040204020203" pitchFamily="34" charset="0"/>
            </a:endParaRPr>
          </a:p>
        </p:txBody>
      </p:sp>
    </p:spTree>
    <p:extLst>
      <p:ext uri="{BB962C8B-B14F-4D97-AF65-F5344CB8AC3E}">
        <p14:creationId xmlns:p14="http://schemas.microsoft.com/office/powerpoint/2010/main" val="281043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nodePh="1">
                                  <p:stCondLst>
                                    <p:cond delay="0"/>
                                  </p:stCondLst>
                                  <p:endCondLst>
                                    <p:cond evt="begin" delay="0">
                                      <p:tn val="5"/>
                                    </p:cond>
                                  </p:end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heel(1)">
                                      <p:cBhvr>
                                        <p:cTn id="10" dur="1000"/>
                                        <p:tgtEl>
                                          <p:spTgt spid="6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wheel(1)">
                                      <p:cBhvr>
                                        <p:cTn id="13" dur="1000"/>
                                        <p:tgtEl>
                                          <p:spTgt spid="67"/>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heel(1)">
                                      <p:cBhvr>
                                        <p:cTn id="16" dur="1000"/>
                                        <p:tgtEl>
                                          <p:spTgt spid="68"/>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heel(1)">
                                      <p:cBhvr>
                                        <p:cTn id="19" dur="1000"/>
                                        <p:tgtEl>
                                          <p:spTgt spid="63"/>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heel(1)">
                                      <p:cBhvr>
                                        <p:cTn id="22" dur="1000"/>
                                        <p:tgtEl>
                                          <p:spTgt spid="64"/>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wheel(1)">
                                      <p:cBhvr>
                                        <p:cTn id="25" dur="1000"/>
                                        <p:tgtEl>
                                          <p:spTgt spid="65"/>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wheel(1)">
                                      <p:cBhvr>
                                        <p:cTn id="28" dur="1000"/>
                                        <p:tgtEl>
                                          <p:spTgt spid="69"/>
                                        </p:tgtEl>
                                      </p:cBhvr>
                                    </p:animEffect>
                                  </p:childTnLst>
                                </p:cTn>
                              </p:par>
                              <p:par>
                                <p:cTn id="29" presetID="21" presetClass="entr" presetSubtype="1" fill="hold" grpId="0" nodeType="withEffect" nodePh="1">
                                  <p:stCondLst>
                                    <p:cond delay="0"/>
                                  </p:stCondLst>
                                  <p:endCondLst>
                                    <p:cond evt="begin" delay="0">
                                      <p:tn val="29"/>
                                    </p:cond>
                                  </p:endCondLst>
                                  <p:childTnLst>
                                    <p:set>
                                      <p:cBhvr>
                                        <p:cTn id="30" dur="1" fill="hold">
                                          <p:stCondLst>
                                            <p:cond delay="0"/>
                                          </p:stCondLst>
                                        </p:cTn>
                                        <p:tgtEl>
                                          <p:spTgt spid="4"/>
                                        </p:tgtEl>
                                        <p:attrNameLst>
                                          <p:attrName>style.visibility</p:attrName>
                                        </p:attrNameLst>
                                      </p:cBhvr>
                                      <p:to>
                                        <p:strVal val="visible"/>
                                      </p:to>
                                    </p:set>
                                    <p:animEffect transition="in" filter="wheel(1)">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3" grpId="0"/>
      <p:bldP spid="64" grpId="0"/>
      <p:bldP spid="65" grpId="0"/>
      <p:bldP spid="66" grpId="0" animBg="1"/>
      <p:bldP spid="67" grpId="0" animBg="1"/>
      <p:bldP spid="68" grpId="0" animBg="1"/>
      <p:bldP spid="69"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Using firebase storage to store the code so node will download it later from the storage. </a:t>
            </a:r>
          </a:p>
          <a:p>
            <a:endParaRPr lang="en-US" sz="2400"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177" y="2264958"/>
            <a:ext cx="6179823" cy="4521432"/>
          </a:xfrm>
          <a:prstGeom prst="rect">
            <a:avLst/>
          </a:prstGeom>
        </p:spPr>
      </p:pic>
      <p:sp>
        <p:nvSpPr>
          <p:cNvPr id="4" name="Title 3"/>
          <p:cNvSpPr>
            <a:spLocks noGrp="1"/>
          </p:cNvSpPr>
          <p:nvPr>
            <p:ph type="title"/>
          </p:nvPr>
        </p:nvSpPr>
        <p:spPr/>
        <p:txBody>
          <a:bodyPr/>
          <a:lstStyle/>
          <a:p>
            <a:endParaRPr lang="en-US"/>
          </a:p>
        </p:txBody>
      </p:sp>
      <p:sp>
        <p:nvSpPr>
          <p:cNvPr id="6" name="Title 1">
            <a:extLst>
              <a:ext uri="{FF2B5EF4-FFF2-40B4-BE49-F238E27FC236}">
                <a16:creationId xmlns:a16="http://schemas.microsoft.com/office/drawing/2014/main" id="{0248A14C-00D3-46AD-9D08-49D284AAD3C3}"/>
              </a:ext>
            </a:extLst>
          </p:cNvPr>
          <p:cNvSpPr txBox="1">
            <a:spLocks/>
          </p:cNvSpPr>
          <p:nvPr/>
        </p:nvSpPr>
        <p:spPr>
          <a:xfrm>
            <a:off x="914400" y="609600"/>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Firebase </a:t>
            </a:r>
          </a:p>
        </p:txBody>
      </p:sp>
    </p:spTree>
    <p:extLst>
      <p:ext uri="{BB962C8B-B14F-4D97-AF65-F5344CB8AC3E}">
        <p14:creationId xmlns:p14="http://schemas.microsoft.com/office/powerpoint/2010/main" val="3763530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7941" y="1778180"/>
            <a:ext cx="6414592" cy="4148486"/>
          </a:xfrm>
        </p:spPr>
      </p:pic>
      <p:sp>
        <p:nvSpPr>
          <p:cNvPr id="8" name="Content Placeholder 2">
            <a:extLst>
              <a:ext uri="{FF2B5EF4-FFF2-40B4-BE49-F238E27FC236}">
                <a16:creationId xmlns:a16="http://schemas.microsoft.com/office/drawing/2014/main" id="{4C8E5637-5EE6-44A8-9099-7D86C6B7BA0E}"/>
              </a:ext>
            </a:extLst>
          </p:cNvPr>
          <p:cNvSpPr txBox="1">
            <a:spLocks/>
          </p:cNvSpPr>
          <p:nvPr/>
        </p:nvSpPr>
        <p:spPr>
          <a:xfrm>
            <a:off x="237067" y="1732449"/>
            <a:ext cx="5176181" cy="4058751"/>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GUI is to make it easier for the user to upload updates to firebase and the relate information of the update.</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If the last update wasn’t downloaded yet by the node the application will block the user from uploading new update.</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The application will keep showing the update status till completed. </a:t>
            </a:r>
          </a:p>
          <a:p>
            <a:pPr marL="36900" indent="0">
              <a:buNone/>
            </a:pPr>
            <a:r>
              <a:rPr lang="en-US" sz="2400" dirty="0"/>
              <a:t> </a:t>
            </a:r>
          </a:p>
          <a:p>
            <a:endParaRPr lang="en-US" sz="2400" dirty="0"/>
          </a:p>
        </p:txBody>
      </p:sp>
      <p:sp>
        <p:nvSpPr>
          <p:cNvPr id="3" name="Title 2"/>
          <p:cNvSpPr>
            <a:spLocks noGrp="1"/>
          </p:cNvSpPr>
          <p:nvPr>
            <p:ph type="title"/>
          </p:nvPr>
        </p:nvSpPr>
        <p:spPr/>
        <p:txBody>
          <a:bodyPr/>
          <a:lstStyle/>
          <a:p>
            <a:endParaRPr lang="en-US"/>
          </a:p>
        </p:txBody>
      </p:sp>
      <p:sp>
        <p:nvSpPr>
          <p:cNvPr id="7" name="Title 1">
            <a:extLst>
              <a:ext uri="{FF2B5EF4-FFF2-40B4-BE49-F238E27FC236}">
                <a16:creationId xmlns:a16="http://schemas.microsoft.com/office/drawing/2014/main" id="{0248A14C-00D3-46AD-9D08-49D284AAD3C3}"/>
              </a:ext>
            </a:extLst>
          </p:cNvPr>
          <p:cNvSpPr txBox="1">
            <a:spLocks/>
          </p:cNvSpPr>
          <p:nvPr/>
        </p:nvSpPr>
        <p:spPr>
          <a:xfrm>
            <a:off x="914400" y="609600"/>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GUI </a:t>
            </a:r>
          </a:p>
        </p:txBody>
      </p:sp>
    </p:spTree>
    <p:extLst>
      <p:ext uri="{BB962C8B-B14F-4D97-AF65-F5344CB8AC3E}">
        <p14:creationId xmlns:p14="http://schemas.microsoft.com/office/powerpoint/2010/main" val="15084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Node MCU responsibility is only to download the code and forward it to the gateway. </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gateway responsibility is : </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Save information about connected ECUs.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Decrypt the code. </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Check if code is valid. </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Determine which ECU this code is for.</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Resolve dependencies in case of rollback. </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Notify the node when the update is complete. </a:t>
            </a:r>
          </a:p>
          <a:p>
            <a:pPr lvl="1"/>
            <a:endParaRPr lang="en-US" dirty="0"/>
          </a:p>
          <a:p>
            <a:pPr lvl="1"/>
            <a:endParaRPr lang="en-US" dirty="0"/>
          </a:p>
        </p:txBody>
      </p:sp>
      <p:pic>
        <p:nvPicPr>
          <p:cNvPr id="5" name="Picture 4"/>
          <p:cNvPicPr>
            <a:picLocks noChangeAspect="1"/>
          </p:cNvPicPr>
          <p:nvPr/>
        </p:nvPicPr>
        <p:blipFill>
          <a:blip r:embed="rId2"/>
          <a:stretch>
            <a:fillRect/>
          </a:stretch>
        </p:blipFill>
        <p:spPr>
          <a:xfrm>
            <a:off x="6418261" y="2590248"/>
            <a:ext cx="5282672" cy="3531152"/>
          </a:xfrm>
          <a:prstGeom prst="rect">
            <a:avLst/>
          </a:prstGeom>
        </p:spPr>
      </p:pic>
      <p:sp>
        <p:nvSpPr>
          <p:cNvPr id="6" name="Title 1">
            <a:extLst>
              <a:ext uri="{FF2B5EF4-FFF2-40B4-BE49-F238E27FC236}">
                <a16:creationId xmlns:a16="http://schemas.microsoft.com/office/drawing/2014/main" id="{0248A14C-00D3-46AD-9D08-49D284AAD3C3}"/>
              </a:ext>
            </a:extLst>
          </p:cNvPr>
          <p:cNvSpPr txBox="1">
            <a:spLocks/>
          </p:cNvSpPr>
          <p:nvPr/>
        </p:nvSpPr>
        <p:spPr>
          <a:xfrm>
            <a:off x="913795" y="622977"/>
            <a:ext cx="10353675" cy="969963"/>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Gateway </a:t>
            </a:r>
          </a:p>
        </p:txBody>
      </p:sp>
    </p:spTree>
    <p:extLst>
      <p:ext uri="{BB962C8B-B14F-4D97-AF65-F5344CB8AC3E}">
        <p14:creationId xmlns:p14="http://schemas.microsoft.com/office/powerpoint/2010/main" val="2929806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4C0BFA-56F9-41BE-A8EC-B84D3C991B02}"/>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a:t>
            </a:r>
            <a:r>
              <a:rPr lang="en-US" sz="3200" u="sng" dirty="0">
                <a:solidFill>
                  <a:schemeClr val="tx2"/>
                </a:solidFill>
                <a:latin typeface="Times New Roman" panose="02020603050405020304" pitchFamily="18" charset="0"/>
                <a:cs typeface="Times New Roman" panose="02020603050405020304" pitchFamily="18" charset="0"/>
              </a:rPr>
              <a:t>Obstacles of OTA. </a:t>
            </a:r>
          </a:p>
          <a:p>
            <a:pPr lvl="1">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Connection between server and gateway.</a:t>
            </a:r>
          </a:p>
          <a:p>
            <a:pPr lvl="1">
              <a:buFont typeface="Wingdings" panose="05000000000000000000" pitchFamily="2" charset="2"/>
              <a:buChar char="Ø"/>
            </a:pPr>
            <a:r>
              <a:rPr lang="en-US" sz="3000" b="1" u="sng" dirty="0">
                <a:solidFill>
                  <a:schemeClr val="tx2"/>
                </a:solidFill>
                <a:latin typeface="Times New Roman" panose="02020603050405020304" pitchFamily="18" charset="0"/>
                <a:cs typeface="Times New Roman" panose="02020603050405020304" pitchFamily="18" charset="0"/>
              </a:rPr>
              <a:t>Bootloader design.</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248A14C-00D3-46AD-9D08-49D284AAD3C3}"/>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2148653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0FAEEB-8E76-4DC2-A8FA-D4E883A47737}"/>
              </a:ext>
            </a:extLst>
          </p:cNvPr>
          <p:cNvSpPr>
            <a:spLocks noGrp="1"/>
          </p:cNvSpPr>
          <p:nvPr>
            <p:ph idx="1"/>
          </p:nvPr>
        </p:nvSpPr>
        <p:spPr/>
        <p:txBody>
          <a:bodyPr>
            <a:normAutofit lnSpcReduction="10000"/>
          </a:bodyPr>
          <a:lstStyle/>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Main points in Bootloader design:</a:t>
            </a:r>
          </a:p>
          <a:p>
            <a:pPr lvl="1">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a:t>
            </a:r>
            <a:r>
              <a:rPr lang="en-US" sz="2600" dirty="0"/>
              <a:t>Bootloader requirements.</a:t>
            </a:r>
          </a:p>
          <a:p>
            <a:pPr lvl="1">
              <a:buFont typeface="Wingdings" panose="05000000000000000000" pitchFamily="2" charset="2"/>
              <a:buChar char="Ø"/>
            </a:pPr>
            <a:r>
              <a:rPr lang="en-US" sz="2600" dirty="0"/>
              <a:t> </a:t>
            </a:r>
            <a:r>
              <a:rPr lang="en-US" sz="2800" dirty="0"/>
              <a:t>Bootloader state machine. </a:t>
            </a:r>
            <a:endParaRPr lang="en-US" sz="2600" dirty="0"/>
          </a:p>
          <a:p>
            <a:pPr lvl="1">
              <a:buFont typeface="Wingdings" panose="05000000000000000000" pitchFamily="2" charset="2"/>
              <a:buChar char="Ø"/>
            </a:pPr>
            <a:r>
              <a:rPr lang="en-US" sz="2600" dirty="0"/>
              <a:t> </a:t>
            </a:r>
            <a:r>
              <a:rPr lang="en-US" sz="2800" dirty="0"/>
              <a:t>Application behavior.</a:t>
            </a:r>
          </a:p>
          <a:p>
            <a:pPr lvl="1">
              <a:buFont typeface="Wingdings" panose="05000000000000000000" pitchFamily="2" charset="2"/>
              <a:buChar char="Ø"/>
            </a:pPr>
            <a:r>
              <a:rPr lang="en-US" sz="2800" dirty="0"/>
              <a:t> Bootloader behavior.</a:t>
            </a:r>
          </a:p>
          <a:p>
            <a:pPr lvl="1">
              <a:buFont typeface="Wingdings" panose="05000000000000000000" pitchFamily="2" charset="2"/>
              <a:buChar char="Ø"/>
            </a:pPr>
            <a:r>
              <a:rPr lang="en-US" sz="2800" dirty="0"/>
              <a:t> Memory partitioning. </a:t>
            </a:r>
          </a:p>
          <a:p>
            <a:pPr lvl="1">
              <a:buFont typeface="Wingdings" panose="05000000000000000000" pitchFamily="2" charset="2"/>
              <a:buChar char="Ø"/>
            </a:pPr>
            <a:r>
              <a:rPr lang="en-US" sz="2800" dirty="0"/>
              <a:t> Reset and interrupt handling. </a:t>
            </a:r>
          </a:p>
          <a:p>
            <a:pPr lvl="1">
              <a:buFont typeface="Wingdings" panose="05000000000000000000" pitchFamily="2" charset="2"/>
              <a:buChar char="Ø"/>
            </a:pPr>
            <a:endParaRPr lang="en-US" sz="2600" dirty="0"/>
          </a:p>
          <a:p>
            <a:pPr lvl="1">
              <a:buFont typeface="Wingdings" panose="05000000000000000000" pitchFamily="2" charset="2"/>
              <a:buChar char="Ø"/>
            </a:pPr>
            <a:endParaRPr lang="en-US" sz="2600" dirty="0"/>
          </a:p>
          <a:p>
            <a:pPr>
              <a:buFont typeface="Wingdings" panose="05000000000000000000" pitchFamily="2" charset="2"/>
              <a:buChar char="Ø"/>
            </a:pPr>
            <a:endParaRPr lang="en-US" sz="28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F82613A9-5CCD-4243-AA9F-B3A38531673F}"/>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Bootloader Design</a:t>
            </a:r>
          </a:p>
        </p:txBody>
      </p:sp>
    </p:spTree>
    <p:extLst>
      <p:ext uri="{BB962C8B-B14F-4D97-AF65-F5344CB8AC3E}">
        <p14:creationId xmlns:p14="http://schemas.microsoft.com/office/powerpoint/2010/main" val="2123006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151B73-D372-426A-A53A-B2A708AF6F9B}"/>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dirty="0"/>
              <a:t>Each boot-loader will have its own unique set of requirements based on the type of application. The following requirements are common to all bootloaders.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a:t>Ability to switch or select the operating mode (Application or bootloader).</a:t>
            </a:r>
          </a:p>
          <a:p>
            <a:pPr>
              <a:buFont typeface="Wingdings" panose="05000000000000000000" pitchFamily="2" charset="2"/>
              <a:buChar char="Ø"/>
            </a:pPr>
            <a:r>
              <a:rPr lang="en-US" sz="2400" dirty="0"/>
              <a:t> Communication protocol (USB, CAN, I2C, UART).</a:t>
            </a:r>
          </a:p>
          <a:p>
            <a:pPr>
              <a:buFont typeface="Wingdings" panose="05000000000000000000" pitchFamily="2" charset="2"/>
              <a:buChar char="Ø"/>
            </a:pPr>
            <a:r>
              <a:rPr lang="en-US" sz="2400" dirty="0"/>
              <a:t> Record parsing requirement (S-Record, hex, intel, </a:t>
            </a:r>
            <a:r>
              <a:rPr lang="en-US" sz="2400" dirty="0" err="1"/>
              <a:t>toeff</a:t>
            </a:r>
            <a:r>
              <a:rPr lang="en-US" sz="2400" dirty="0"/>
              <a:t>).</a:t>
            </a:r>
          </a:p>
          <a:p>
            <a:pPr>
              <a:buFont typeface="Wingdings" panose="05000000000000000000" pitchFamily="2" charset="2"/>
              <a:buChar char="Ø"/>
            </a:pPr>
            <a:r>
              <a:rPr lang="en-US" sz="2400" dirty="0"/>
              <a:t> Flash system requirements (erase, write, read, location).</a:t>
            </a:r>
          </a:p>
          <a:p>
            <a:pPr>
              <a:buFont typeface="Wingdings" panose="05000000000000000000" pitchFamily="2" charset="2"/>
              <a:buChar char="Ø"/>
            </a:pPr>
            <a:r>
              <a:rPr lang="en-US" sz="2400" dirty="0"/>
              <a:t> EEPROM requirements (partition, erase, read, write).</a:t>
            </a:r>
          </a:p>
          <a:p>
            <a:pPr>
              <a:buFont typeface="Wingdings" panose="05000000000000000000" pitchFamily="2" charset="2"/>
              <a:buChar char="Ø"/>
            </a:pPr>
            <a:r>
              <a:rPr lang="en-US" sz="2400" dirty="0"/>
              <a:t>Error detection mechanism (checksum, </a:t>
            </a:r>
            <a:r>
              <a:rPr lang="en-US" sz="2400" dirty="0" err="1"/>
              <a:t>crc</a:t>
            </a:r>
            <a:r>
              <a:rPr lang="en-US" sz="2400" dirty="0"/>
              <a:t>,…).</a:t>
            </a:r>
          </a:p>
          <a:p>
            <a:pPr>
              <a:buFont typeface="Wingdings" panose="05000000000000000000" pitchFamily="2" charset="2"/>
              <a:buChar char="Ø"/>
            </a:pPr>
            <a:r>
              <a:rPr lang="en-US" sz="2400" dirty="0"/>
              <a:t> Security and encryption.</a:t>
            </a:r>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8985D8AE-1E2A-49ED-8E27-9BCCC07F8576}"/>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Bootloader Requirements</a:t>
            </a:r>
          </a:p>
        </p:txBody>
      </p:sp>
    </p:spTree>
    <p:extLst>
      <p:ext uri="{BB962C8B-B14F-4D97-AF65-F5344CB8AC3E}">
        <p14:creationId xmlns:p14="http://schemas.microsoft.com/office/powerpoint/2010/main" val="1536248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15FFA-CED7-4D8B-8004-22B3676B8688}"/>
              </a:ext>
            </a:extLst>
          </p:cNvPr>
          <p:cNvSpPr>
            <a:spLocks noGrp="1"/>
          </p:cNvSpPr>
          <p:nvPr>
            <p:ph idx="1"/>
          </p:nvPr>
        </p:nvSpPr>
        <p:spPr>
          <a:xfrm>
            <a:off x="913795" y="1732449"/>
            <a:ext cx="10353762" cy="4857037"/>
          </a:xfrm>
        </p:spPr>
        <p:txBody>
          <a:bodyPr/>
          <a:lstStyle/>
          <a:p>
            <a:endParaRPr lang="en-US" dirty="0"/>
          </a:p>
        </p:txBody>
      </p:sp>
      <p:sp>
        <p:nvSpPr>
          <p:cNvPr id="4" name="Title 1">
            <a:extLst>
              <a:ext uri="{FF2B5EF4-FFF2-40B4-BE49-F238E27FC236}">
                <a16:creationId xmlns:a16="http://schemas.microsoft.com/office/drawing/2014/main" id="{4AEE954E-FEC4-440E-8F01-48D93BAEBB13}"/>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Bootloader State Machine</a:t>
            </a:r>
          </a:p>
        </p:txBody>
      </p:sp>
      <p:pic>
        <p:nvPicPr>
          <p:cNvPr id="5" name="Content Placeholder 4">
            <a:extLst>
              <a:ext uri="{FF2B5EF4-FFF2-40B4-BE49-F238E27FC236}">
                <a16:creationId xmlns:a16="http://schemas.microsoft.com/office/drawing/2014/main" id="{A682F21B-9EFC-4DA3-90B2-A6A9B346C713}"/>
              </a:ext>
            </a:extLst>
          </p:cNvPr>
          <p:cNvPicPr>
            <a:picLocks noChangeAspect="1"/>
          </p:cNvPicPr>
          <p:nvPr/>
        </p:nvPicPr>
        <p:blipFill>
          <a:blip r:embed="rId2"/>
          <a:stretch>
            <a:fillRect/>
          </a:stretch>
        </p:blipFill>
        <p:spPr>
          <a:xfrm>
            <a:off x="913795" y="1732449"/>
            <a:ext cx="10343114" cy="48570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234949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467C54-6EF8-4DBB-99C9-D7805B8C9D73}"/>
              </a:ext>
            </a:extLst>
          </p:cNvPr>
          <p:cNvSpPr>
            <a:spLocks noGrp="1"/>
          </p:cNvSpPr>
          <p:nvPr>
            <p:ph idx="1"/>
          </p:nvPr>
        </p:nvSpPr>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400" dirty="0"/>
              <a:t>The application needs to be capable of receiving a command to enter the bootloader.</a:t>
            </a:r>
          </a:p>
          <a:p>
            <a:pPr>
              <a:buFont typeface="Wingdings" panose="05000000000000000000" pitchFamily="2" charset="2"/>
              <a:buChar char="Ø"/>
            </a:pPr>
            <a:r>
              <a:rPr lang="en-US" sz="2400" dirty="0"/>
              <a:t> Reset the system to initiate a branching decision.</a:t>
            </a:r>
          </a:p>
          <a:p>
            <a:pPr>
              <a:buFont typeface="Wingdings" panose="05000000000000000000" pitchFamily="2" charset="2"/>
              <a:buChar char="Ø"/>
            </a:pPr>
            <a:r>
              <a:rPr lang="en-US" sz="2400" dirty="0"/>
              <a:t> </a:t>
            </a:r>
            <a:r>
              <a:rPr lang="en-US" sz="2400" dirty="0">
                <a:solidFill>
                  <a:schemeClr val="tx1"/>
                </a:solidFill>
              </a:rPr>
              <a:t>Start-Up Branching.</a:t>
            </a:r>
          </a:p>
          <a:p>
            <a:pPr>
              <a:buFont typeface="Wingdings" panose="05000000000000000000" pitchFamily="2" charset="2"/>
              <a:buChar char="Ø"/>
            </a:pPr>
            <a:r>
              <a:rPr lang="en-US" sz="2400" dirty="0">
                <a:solidFill>
                  <a:schemeClr val="tx1"/>
                </a:solidFill>
              </a:rPr>
              <a:t> There is a flag to </a:t>
            </a:r>
            <a:r>
              <a:rPr lang="en-US" sz="2400" dirty="0"/>
              <a:t> decide</a:t>
            </a:r>
            <a:r>
              <a:rPr lang="ar-SA" sz="2400" dirty="0"/>
              <a:t> </a:t>
            </a:r>
            <a:r>
              <a:rPr lang="en-US" sz="2400" dirty="0"/>
              <a:t>which image to load.</a:t>
            </a:r>
            <a:endParaRPr lang="ar-SA" sz="2400" dirty="0">
              <a:solidFill>
                <a:schemeClr val="tx1"/>
              </a:solidFill>
            </a:endParaRPr>
          </a:p>
        </p:txBody>
      </p:sp>
      <p:sp>
        <p:nvSpPr>
          <p:cNvPr id="4" name="Title 1">
            <a:extLst>
              <a:ext uri="{FF2B5EF4-FFF2-40B4-BE49-F238E27FC236}">
                <a16:creationId xmlns:a16="http://schemas.microsoft.com/office/drawing/2014/main" id="{3734A809-3ED8-4F9E-8A8C-A8DCD337082B}"/>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Application  Behavior</a:t>
            </a:r>
          </a:p>
        </p:txBody>
      </p:sp>
    </p:spTree>
    <p:extLst>
      <p:ext uri="{BB962C8B-B14F-4D97-AF65-F5344CB8AC3E}">
        <p14:creationId xmlns:p14="http://schemas.microsoft.com/office/powerpoint/2010/main" val="706502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2186AB-A5F9-42AA-A67B-D2ADC81C07B4}"/>
              </a:ext>
            </a:extLst>
          </p:cNvPr>
          <p:cNvSpPr>
            <a:spLocks noGrp="1"/>
          </p:cNvSpPr>
          <p:nvPr>
            <p:ph idx="1"/>
          </p:nvPr>
        </p:nvSpPr>
        <p:spPr/>
        <p:txBody>
          <a:bodyPr>
            <a:normAutofit fontScale="85000" lnSpcReduction="20000"/>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Start the branch code to determine which code ‘ll be executed.</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If bootloader will be  executed:</a:t>
            </a:r>
          </a:p>
          <a:p>
            <a:pPr lvl="1">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t>
            </a:r>
            <a:r>
              <a:rPr lang="en-GB" sz="2200" dirty="0">
                <a:latin typeface="Times New Roman" panose="02020603050405020304" pitchFamily="18" charset="0"/>
                <a:cs typeface="Times New Roman" panose="02020603050405020304" pitchFamily="18" charset="0"/>
              </a:rPr>
              <a:t>Move the active image to backup image if exist.</a:t>
            </a:r>
          </a:p>
          <a:p>
            <a:pPr lvl="1">
              <a:buFont typeface="Wingdings" panose="05000000000000000000" pitchFamily="2" charset="2"/>
              <a:buChar char="Ø"/>
            </a:pPr>
            <a:r>
              <a:rPr lang="en-GB" sz="2200" dirty="0">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Receive code record by record on UART and store it in the flash.</a:t>
            </a:r>
          </a:p>
          <a:p>
            <a:pPr lvl="1">
              <a:buFont typeface="Wingdings" panose="05000000000000000000" pitchFamily="2" charset="2"/>
              <a:buChar char="Ø"/>
            </a:pPr>
            <a:r>
              <a:rPr lang="en-GB"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Sending hex file records one by one</a:t>
            </a:r>
            <a:r>
              <a:rPr lang="en-GB"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the bootloader.</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Reset branching flag and make software reset.</a:t>
            </a:r>
          </a:p>
          <a:p>
            <a:pPr>
              <a:buFont typeface="Wingdings" panose="05000000000000000000" pitchFamily="2" charset="2"/>
              <a:buChar char="v"/>
            </a:pPr>
            <a:r>
              <a:rPr lang="en-US" sz="2600"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If there is an image:</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Check the image status and CRC to confirm it’s correctness.</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Execute image from the active region.</a:t>
            </a:r>
          </a:p>
          <a:p>
            <a:pPr lvl="1">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If there is error detected, make flag for it.</a:t>
            </a:r>
          </a:p>
          <a:p>
            <a:pPr lvl="1">
              <a:buFont typeface="Wingdings" panose="05000000000000000000" pitchFamily="2" charset="2"/>
              <a:buChar char="Ø"/>
            </a:pPr>
            <a:endParaRPr lang="ar-SA" sz="2400" dirty="0"/>
          </a:p>
          <a:p>
            <a:pPr lvl="2">
              <a:buFont typeface="Wingdings" panose="05000000000000000000" pitchFamily="2" charset="2"/>
              <a:buChar char="Ø"/>
            </a:pPr>
            <a:endParaRPr lang="en-GB" sz="2000" dirty="0"/>
          </a:p>
          <a:p>
            <a:pPr>
              <a:buFont typeface="Wingdings" panose="05000000000000000000" pitchFamily="2" charset="2"/>
              <a:buChar char="Ø"/>
            </a:pPr>
            <a:endParaRPr lang="en-GB" sz="2400" dirty="0"/>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8C5B903-451D-46CF-B62E-40642F473AD5}"/>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Bootloader Behavior</a:t>
            </a:r>
          </a:p>
        </p:txBody>
      </p:sp>
    </p:spTree>
    <p:extLst>
      <p:ext uri="{BB962C8B-B14F-4D97-AF65-F5344CB8AC3E}">
        <p14:creationId xmlns:p14="http://schemas.microsoft.com/office/powerpoint/2010/main" val="888971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62D3C5-4332-421C-995A-36D794B139A7}"/>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p>
        </p:txBody>
      </p:sp>
      <p:sp>
        <p:nvSpPr>
          <p:cNvPr id="4" name="Title 1">
            <a:extLst>
              <a:ext uri="{FF2B5EF4-FFF2-40B4-BE49-F238E27FC236}">
                <a16:creationId xmlns:a16="http://schemas.microsoft.com/office/drawing/2014/main" id="{9FA8D52D-F43E-41EA-AFE7-2FE5FC988067}"/>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Memory Partitioning</a:t>
            </a:r>
          </a:p>
        </p:txBody>
      </p:sp>
      <p:pic>
        <p:nvPicPr>
          <p:cNvPr id="5" name="عنصر نائب للمحتوى 8">
            <a:extLst>
              <a:ext uri="{FF2B5EF4-FFF2-40B4-BE49-F238E27FC236}">
                <a16:creationId xmlns:a16="http://schemas.microsoft.com/office/drawing/2014/main" id="{7FECCEDE-E344-478C-8054-7F88D77BBC8F}"/>
              </a:ext>
            </a:extLst>
          </p:cNvPr>
          <p:cNvPicPr>
            <a:picLocks noChangeAspect="1"/>
          </p:cNvPicPr>
          <p:nvPr/>
        </p:nvPicPr>
        <p:blipFill>
          <a:blip r:embed="rId2"/>
          <a:stretch>
            <a:fillRect/>
          </a:stretch>
        </p:blipFill>
        <p:spPr>
          <a:xfrm>
            <a:off x="822537" y="1732449"/>
            <a:ext cx="5268139" cy="4934639"/>
          </a:xfrm>
          <a:prstGeom prst="rect">
            <a:avLst/>
          </a:prstGeom>
        </p:spPr>
      </p:pic>
      <p:pic>
        <p:nvPicPr>
          <p:cNvPr id="7" name="Picture 6" descr="Text&#10;&#10;Description automatically generated">
            <a:extLst>
              <a:ext uri="{FF2B5EF4-FFF2-40B4-BE49-F238E27FC236}">
                <a16:creationId xmlns:a16="http://schemas.microsoft.com/office/drawing/2014/main" id="{6E1B3930-24D7-4C83-9CA8-09EDD84E55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821" y="1732449"/>
            <a:ext cx="3893007" cy="4934639"/>
          </a:xfrm>
          <a:prstGeom prst="rect">
            <a:avLst/>
          </a:prstGeom>
        </p:spPr>
      </p:pic>
    </p:spTree>
    <p:extLst>
      <p:ext uri="{BB962C8B-B14F-4D97-AF65-F5344CB8AC3E}">
        <p14:creationId xmlns:p14="http://schemas.microsoft.com/office/powerpoint/2010/main" val="40348175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D1977C-4B42-4A39-85C6-ABB74FE51FD4}"/>
              </a:ext>
            </a:extLst>
          </p:cNvPr>
          <p:cNvSpPr>
            <a:spLocks noGrp="1"/>
          </p:cNvSpPr>
          <p:nvPr>
            <p:ph idx="1"/>
          </p:nvPr>
        </p:nvSpPr>
        <p:spPr>
          <a:xfrm>
            <a:off x="913795" y="1732449"/>
            <a:ext cx="10353762" cy="4761116"/>
          </a:xfrm>
        </p:spPr>
        <p:txBody>
          <a:bodyPr>
            <a:normAutofit fontScale="62500" lnSpcReduction="20000"/>
          </a:bodyPr>
          <a:lstStyle/>
          <a:p>
            <a:pPr>
              <a:buFont typeface="Wingdings" panose="05000000000000000000" pitchFamily="2" charset="2"/>
              <a:buChar char="v"/>
            </a:pPr>
            <a:r>
              <a:rPr lang="en-US" sz="38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800" dirty="0">
                <a:solidFill>
                  <a:schemeClr val="tx2"/>
                </a:solidFill>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800" dirty="0">
                <a:latin typeface="Times New Roman" panose="02020603050405020304" pitchFamily="18" charset="0"/>
                <a:cs typeface="Times New Roman" panose="02020603050405020304" pitchFamily="18" charset="0"/>
              </a:rPr>
              <a:t>OTA components.</a:t>
            </a:r>
            <a:endParaRPr lang="en-US" sz="38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800" dirty="0">
                <a:solidFill>
                  <a:schemeClr val="tx2"/>
                </a:solidFill>
                <a:latin typeface="Times New Roman" panose="02020603050405020304" pitchFamily="18" charset="0"/>
                <a:cs typeface="Times New Roman" panose="02020603050405020304" pitchFamily="18" charset="0"/>
              </a:rPr>
              <a:t>Obstacles of OTA. </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Connection between Server and gateway.</a:t>
            </a:r>
          </a:p>
          <a:p>
            <a:pPr lvl="1">
              <a:buFont typeface="Wingdings" panose="05000000000000000000" pitchFamily="2" charset="2"/>
              <a:buChar char="Ø"/>
            </a:pPr>
            <a:r>
              <a:rPr lang="en-US" sz="3200" dirty="0" err="1">
                <a:latin typeface="Times New Roman" panose="02020603050405020304" pitchFamily="18" charset="0"/>
                <a:cs typeface="Times New Roman" panose="02020603050405020304" pitchFamily="18" charset="0"/>
              </a:rPr>
              <a:t>Bootloader</a:t>
            </a:r>
            <a:r>
              <a:rPr lang="en-US" sz="3200" dirty="0">
                <a:latin typeface="Times New Roman" panose="02020603050405020304" pitchFamily="18" charset="0"/>
                <a:cs typeface="Times New Roman" panose="02020603050405020304" pitchFamily="18" charset="0"/>
              </a:rPr>
              <a:t> design.</a:t>
            </a:r>
          </a:p>
          <a:p>
            <a:pPr lvl="1">
              <a:buFont typeface="Wingdings" panose="05000000000000000000" pitchFamily="2" charset="2"/>
              <a:buChar char="Ø"/>
            </a:pPr>
            <a:r>
              <a:rPr lang="en-US" sz="3200" dirty="0">
                <a:latin typeface="Times New Roman" panose="02020603050405020304" pitchFamily="18" charset="0"/>
                <a:cs typeface="Times New Roman" panose="02020603050405020304" pitchFamily="18" charset="0"/>
              </a:rPr>
              <a:t>Security of the software.</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4100" dirty="0">
                <a:solidFill>
                  <a:schemeClr val="tx2"/>
                </a:solidFill>
                <a:latin typeface="Times New Roman" panose="02020603050405020304" pitchFamily="18" charset="0"/>
                <a:cs typeface="Times New Roman" panose="02020603050405020304" pitchFamily="18" charset="0"/>
              </a:rPr>
              <a:t>Future objectives.</a:t>
            </a:r>
          </a:p>
          <a:p>
            <a:pPr lvl="1">
              <a:buFont typeface="Wingdings" panose="05000000000000000000" pitchFamily="2" charset="2"/>
              <a:buChar char="Ø"/>
            </a:pPr>
            <a:r>
              <a:rPr lang="en-US" sz="3400" dirty="0">
                <a:solidFill>
                  <a:schemeClr val="tx2"/>
                </a:solidFill>
                <a:latin typeface="Times New Roman" panose="02020603050405020304" pitchFamily="18" charset="0"/>
                <a:cs typeface="Times New Roman" panose="02020603050405020304" pitchFamily="18" charset="0"/>
              </a:rPr>
              <a:t>CAN bus.</a:t>
            </a:r>
          </a:p>
          <a:p>
            <a:pPr lvl="1">
              <a:buFont typeface="Wingdings" panose="05000000000000000000" pitchFamily="2" charset="2"/>
              <a:buChar char="Ø"/>
            </a:pPr>
            <a:r>
              <a:rPr lang="en-US" sz="3400" dirty="0" err="1">
                <a:latin typeface="Times New Roman" panose="02020603050405020304" pitchFamily="18" charset="0"/>
                <a:cs typeface="Times New Roman" panose="02020603050405020304" pitchFamily="18" charset="0"/>
              </a:rPr>
              <a:t>Autosar</a:t>
            </a:r>
            <a:r>
              <a:rPr lang="en-US" sz="3400" dirty="0">
                <a:latin typeface="Times New Roman" panose="02020603050405020304" pitchFamily="18" charset="0"/>
                <a:cs typeface="Times New Roman" panose="02020603050405020304" pitchFamily="18" charset="0"/>
              </a:rPr>
              <a:t> standard.</a:t>
            </a:r>
          </a:p>
          <a:p>
            <a:pPr>
              <a:buFont typeface="Wingdings" panose="05000000000000000000" pitchFamily="2" charset="2"/>
              <a:buChar char="v"/>
            </a:pPr>
            <a:r>
              <a:rPr lang="en-US" sz="3600" dirty="0">
                <a:solidFill>
                  <a:schemeClr val="tx2"/>
                </a:solidFill>
                <a:latin typeface="Times New Roman" panose="02020603050405020304" pitchFamily="18" charset="0"/>
                <a:cs typeface="Times New Roman" panose="02020603050405020304" pitchFamily="18" charset="0"/>
              </a:rPr>
              <a:t>Tools.</a:t>
            </a:r>
          </a:p>
          <a:p>
            <a:pPr>
              <a:buFont typeface="Wingdings" panose="05000000000000000000" pitchFamily="2" charset="2"/>
              <a:buChar char="v"/>
            </a:pPr>
            <a:endParaRPr lang="en-US" sz="4100" dirty="0">
              <a:solidFill>
                <a:schemeClr val="tx2"/>
              </a:solidFill>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id="{F132A7F0-30E4-4D00-A6A5-1ED12B31E5F7}"/>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4019237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6851AE-250B-41C8-A993-B1B4C675E5AB}"/>
              </a:ext>
            </a:extLst>
          </p:cNvPr>
          <p:cNvSpPr>
            <a:spLocks noGrp="1"/>
          </p:cNvSpPr>
          <p:nvPr>
            <p:ph idx="1"/>
          </p:nvPr>
        </p:nvSpPr>
        <p:spPr/>
        <p:txBody>
          <a:bodyPr>
            <a:normAutofit fontScale="62500" lnSpcReduction="20000"/>
          </a:bodyPr>
          <a:lstStyle/>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The reset vector is the location in memory where the first instruction for the application is located. ​</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It is still up to the bootloader designer to decide where to place the reset vector.​</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The common approach is to relocate it to the address specified by the bootloader.​</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The second approach is to have the bootloader itself monitor for the reset vector and put it in the location of its choosing. </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The bootloader like any application will need a vector table so an extra vector table that needs to be placed somewhere.​</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We must move interrupt vector to a known location.​</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This done arm cortex processor using Vector table offset register.​</a:t>
            </a:r>
          </a:p>
          <a:p>
            <a:pPr fontAlgn="base">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It contains the offset of the table base from memory address 0x00000000.</a:t>
            </a: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7E098DB-6EEF-47C7-A018-9DBFCE4B2EEC}"/>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Reset And Interrupt Handling</a:t>
            </a:r>
          </a:p>
        </p:txBody>
      </p:sp>
    </p:spTree>
    <p:extLst>
      <p:ext uri="{BB962C8B-B14F-4D97-AF65-F5344CB8AC3E}">
        <p14:creationId xmlns:p14="http://schemas.microsoft.com/office/powerpoint/2010/main" val="1881925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43FB1B-5D8F-4287-A355-44501882419B}"/>
              </a:ext>
            </a:extLst>
          </p:cNvPr>
          <p:cNvSpPr>
            <a:spLocks noGrp="1"/>
          </p:cNvSpPr>
          <p:nvPr>
            <p:ph idx="1"/>
          </p:nvPr>
        </p:nvSpPr>
        <p:spPr/>
        <p:txBody>
          <a:bodyPr>
            <a:normAutofit/>
          </a:bodyPr>
          <a:lstStyle/>
          <a:p>
            <a:pPr fontAlgn="base">
              <a:buFont typeface="Wingdings" panose="05000000000000000000" pitchFamily="2" charset="2"/>
              <a:buChar char="Ø"/>
            </a:pPr>
            <a:r>
              <a:rPr lang="en-US" sz="2400" i="0" dirty="0">
                <a:solidFill>
                  <a:schemeClr val="tx1"/>
                </a:solidFill>
                <a:effectLst/>
                <a:latin typeface="Times New Roman" panose="02020603050405020304" pitchFamily="18" charset="0"/>
                <a:cs typeface="Times New Roman" panose="02020603050405020304" pitchFamily="18" charset="0"/>
              </a:rPr>
              <a:t>A cyclic redundancy check (CRC) is an </a:t>
            </a:r>
            <a:r>
              <a:rPr lang="en-US" sz="2400" dirty="0">
                <a:solidFill>
                  <a:schemeClr val="tx1"/>
                </a:solidFill>
                <a:effectLst/>
                <a:latin typeface="Times New Roman" panose="02020603050405020304" pitchFamily="18" charset="0"/>
                <a:cs typeface="Times New Roman" panose="02020603050405020304" pitchFamily="18" charset="0"/>
              </a:rPr>
              <a:t>error-detecting code</a:t>
            </a:r>
            <a:r>
              <a:rPr lang="en-US" sz="2400" i="0" dirty="0">
                <a:solidFill>
                  <a:schemeClr val="tx1"/>
                </a:solidFill>
                <a:effectLst/>
                <a:latin typeface="Times New Roman" panose="02020603050405020304" pitchFamily="18" charset="0"/>
                <a:cs typeface="Times New Roman" panose="02020603050405020304" pitchFamily="18" charset="0"/>
              </a:rPr>
              <a:t> commonly used in digital </a:t>
            </a:r>
            <a:r>
              <a:rPr lang="en-US" sz="2400" dirty="0">
                <a:solidFill>
                  <a:schemeClr val="tx1"/>
                </a:solidFill>
                <a:effectLst/>
                <a:latin typeface="Times New Roman" panose="02020603050405020304" pitchFamily="18" charset="0"/>
                <a:cs typeface="Times New Roman" panose="02020603050405020304" pitchFamily="18" charset="0"/>
              </a:rPr>
              <a:t>networks</a:t>
            </a:r>
            <a:r>
              <a:rPr lang="en-US" sz="2400" i="0" dirty="0">
                <a:solidFill>
                  <a:schemeClr val="tx1"/>
                </a:solidFill>
                <a:effectLst/>
                <a:latin typeface="Times New Roman" panose="02020603050405020304" pitchFamily="18" charset="0"/>
                <a:cs typeface="Times New Roman" panose="02020603050405020304" pitchFamily="18" charset="0"/>
              </a:rPr>
              <a:t> and storage devices to detect accidental changes to raw data.</a:t>
            </a:r>
          </a:p>
          <a:p>
            <a:pPr fontAlgn="base">
              <a:buFont typeface="Wingdings" panose="05000000000000000000" pitchFamily="2" charset="2"/>
              <a:buChar char="Ø"/>
            </a:pPr>
            <a:r>
              <a:rPr lang="en-US" sz="2400" b="0" i="0" dirty="0">
                <a:solidFill>
                  <a:schemeClr val="tx1"/>
                </a:solidFill>
                <a:effectLst/>
                <a:latin typeface="Times New Roman" panose="02020603050405020304" pitchFamily="18" charset="0"/>
                <a:cs typeface="Times New Roman" panose="02020603050405020304" pitchFamily="18" charset="0"/>
              </a:rPr>
              <a:t>Blocks of data entering these systems get a short</a:t>
            </a:r>
            <a:r>
              <a:rPr lang="en-US" sz="2400" b="0" dirty="0">
                <a:solidFill>
                  <a:schemeClr val="tx1"/>
                </a:solidFill>
                <a:effectLst/>
                <a:latin typeface="Times New Roman" panose="02020603050405020304" pitchFamily="18" charset="0"/>
                <a:cs typeface="Times New Roman" panose="02020603050405020304" pitchFamily="18" charset="0"/>
              </a:rPr>
              <a:t> check value </a:t>
            </a:r>
            <a:r>
              <a:rPr lang="en-US" sz="2400" b="0" i="0" dirty="0">
                <a:solidFill>
                  <a:schemeClr val="tx1"/>
                </a:solidFill>
                <a:effectLst/>
                <a:latin typeface="Times New Roman" panose="02020603050405020304" pitchFamily="18" charset="0"/>
                <a:cs typeface="Times New Roman" panose="02020603050405020304" pitchFamily="18" charset="0"/>
              </a:rPr>
              <a:t>attached, based on the remainder of a </a:t>
            </a:r>
            <a:r>
              <a:rPr lang="en-US" sz="2400" dirty="0">
                <a:solidFill>
                  <a:schemeClr val="tx1"/>
                </a:solidFill>
                <a:effectLst/>
                <a:latin typeface="Times New Roman" panose="02020603050405020304" pitchFamily="18" charset="0"/>
                <a:cs typeface="Times New Roman" panose="02020603050405020304" pitchFamily="18" charset="0"/>
              </a:rPr>
              <a:t>polynomial division</a:t>
            </a:r>
            <a:r>
              <a:rPr lang="en-US" sz="2400" b="0" i="0" dirty="0">
                <a:solidFill>
                  <a:schemeClr val="tx1"/>
                </a:solidFill>
                <a:effectLst/>
                <a:latin typeface="Times New Roman" panose="02020603050405020304" pitchFamily="18" charset="0"/>
                <a:cs typeface="Times New Roman" panose="02020603050405020304" pitchFamily="18" charset="0"/>
              </a:rPr>
              <a:t> of their contents.</a:t>
            </a:r>
          </a:p>
          <a:p>
            <a:pPr fontAlgn="base">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Our MCU support circuit to calculate </a:t>
            </a:r>
            <a:r>
              <a:rPr lang="en-US" sz="2400" dirty="0" err="1">
                <a:solidFill>
                  <a:schemeClr val="tx1"/>
                </a:solidFill>
                <a:latin typeface="Times New Roman" panose="02020603050405020304" pitchFamily="18" charset="0"/>
                <a:cs typeface="Times New Roman" panose="02020603050405020304" pitchFamily="18" charset="0"/>
              </a:rPr>
              <a:t>crc</a:t>
            </a:r>
            <a:r>
              <a:rPr lang="en-US" sz="2400" dirty="0">
                <a:solidFill>
                  <a:schemeClr val="tx1"/>
                </a:solidFill>
                <a:latin typeface="Times New Roman" panose="02020603050405020304" pitchFamily="18" charset="0"/>
                <a:cs typeface="Times New Roman" panose="02020603050405020304" pitchFamily="18" charset="0"/>
              </a:rPr>
              <a:t>.</a:t>
            </a:r>
          </a:p>
          <a:p>
            <a:pPr fontAlgn="base">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We used it to check the integrity of the images by checking</a:t>
            </a:r>
          </a:p>
          <a:p>
            <a:pPr indent="-342900" fontAlgn="base">
              <a:buFont typeface="Wingdings" panose="05000000000000000000" pitchFamily="2" charset="2"/>
              <a:buChar char="Ø"/>
            </a:pPr>
            <a:r>
              <a:rPr lang="en-US" sz="2400" dirty="0">
                <a:solidFill>
                  <a:schemeClr val="tx1"/>
                </a:solidFill>
                <a:latin typeface="Times New Roman" panose="02020603050405020304" pitchFamily="18" charset="0"/>
                <a:cs typeface="Times New Roman" panose="02020603050405020304" pitchFamily="18" charset="0"/>
              </a:rPr>
              <a:t>The calculated one with the received </a:t>
            </a:r>
            <a:r>
              <a:rPr lang="en-US" sz="2400" dirty="0" err="1">
                <a:solidFill>
                  <a:schemeClr val="tx1"/>
                </a:solidFill>
                <a:latin typeface="Times New Roman" panose="02020603050405020304" pitchFamily="18" charset="0"/>
                <a:cs typeface="Times New Roman" panose="02020603050405020304" pitchFamily="18" charset="0"/>
              </a:rPr>
              <a:t>crc</a:t>
            </a:r>
            <a:r>
              <a:rPr lang="en-US" sz="2400" dirty="0">
                <a:solidFill>
                  <a:schemeClr val="tx1"/>
                </a:solidFill>
                <a:latin typeface="Times New Roman" panose="02020603050405020304" pitchFamily="18" charset="0"/>
                <a:cs typeface="Times New Roman" panose="02020603050405020304" pitchFamily="18" charset="0"/>
              </a:rPr>
              <a:t> sent with code in header.</a:t>
            </a:r>
          </a:p>
          <a:p>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2135C0AB-5B8C-4C34-BC63-3F604BC0089A}"/>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Error Detection</a:t>
            </a:r>
          </a:p>
        </p:txBody>
      </p:sp>
    </p:spTree>
    <p:extLst>
      <p:ext uri="{BB962C8B-B14F-4D97-AF65-F5344CB8AC3E}">
        <p14:creationId xmlns:p14="http://schemas.microsoft.com/office/powerpoint/2010/main" val="35031079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DAB9E-9D81-4A28-8321-5F255F87EF6A}"/>
              </a:ext>
            </a:extLst>
          </p:cNvPr>
          <p:cNvSpPr>
            <a:spLocks noGrp="1"/>
          </p:cNvSpPr>
          <p:nvPr>
            <p:ph idx="1"/>
          </p:nvPr>
        </p:nvSpPr>
        <p:spPr/>
        <p:txBody>
          <a:bodyPr>
            <a:normAutofit fontScale="85000" lnSpcReduction="20000"/>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u="sng" dirty="0">
                <a:solidFill>
                  <a:schemeClr val="tx2"/>
                </a:solidFill>
                <a:latin typeface="Times New Roman" panose="02020603050405020304" pitchFamily="18" charset="0"/>
                <a:cs typeface="Times New Roman" panose="02020603050405020304" pitchFamily="18" charset="0"/>
              </a:rPr>
              <a:t>Obstacles of OTA. </a:t>
            </a:r>
          </a:p>
          <a:p>
            <a:pPr lvl="1">
              <a:buFont typeface="Wingdings" panose="05000000000000000000" pitchFamily="2" charset="2"/>
              <a:buChar char="Ø"/>
            </a:pPr>
            <a:r>
              <a:rPr lang="en-US" sz="3000" dirty="0">
                <a:latin typeface="Times New Roman" panose="02020603050405020304" pitchFamily="18" charset="0"/>
                <a:cs typeface="Times New Roman" panose="02020603050405020304" pitchFamily="18" charset="0"/>
              </a:rPr>
              <a:t>Connection between server and gateway.</a:t>
            </a:r>
          </a:p>
          <a:p>
            <a:pPr lvl="1">
              <a:buFont typeface="Wingdings" panose="05000000000000000000" pitchFamily="2" charset="2"/>
              <a:buChar char="Ø"/>
            </a:pPr>
            <a:r>
              <a:rPr lang="en-US" sz="3000" dirty="0">
                <a:solidFill>
                  <a:schemeClr val="tx2"/>
                </a:solidFill>
                <a:latin typeface="Times New Roman" panose="02020603050405020304" pitchFamily="18" charset="0"/>
                <a:cs typeface="Times New Roman" panose="02020603050405020304" pitchFamily="18" charset="0"/>
              </a:rPr>
              <a:t>Bootloader design.</a:t>
            </a:r>
          </a:p>
          <a:p>
            <a:pPr lvl="1">
              <a:buFont typeface="Wingdings" panose="05000000000000000000" pitchFamily="2" charset="2"/>
              <a:buChar char="Ø"/>
            </a:pPr>
            <a:r>
              <a:rPr lang="en-US" sz="2800" b="1" u="sng" dirty="0">
                <a:latin typeface="Times New Roman" panose="02020603050405020304" pitchFamily="18" charset="0"/>
                <a:cs typeface="Times New Roman" panose="02020603050405020304" pitchFamily="18" charset="0"/>
              </a:rPr>
              <a:t>Security of the software.</a:t>
            </a:r>
            <a:endParaRPr lang="en-US" sz="3000" b="1" u="sng"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B7F9E4C-86BD-4761-AEC0-1B4F39B1D29C}"/>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17112889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E485C9-3F18-4139-899A-DC5B48B2EB47}"/>
              </a:ext>
            </a:extLst>
          </p:cNvPr>
          <p:cNvSpPr>
            <a:spLocks noGrp="1"/>
          </p:cNvSpPr>
          <p:nvPr>
            <p:ph idx="1"/>
          </p:nvPr>
        </p:nvSpPr>
        <p:spPr>
          <a:xfrm>
            <a:off x="914313" y="1801460"/>
            <a:ext cx="10353762" cy="4058751"/>
          </a:xfrm>
        </p:spPr>
        <p:txBody>
          <a:bodyPr>
            <a:normAutofit fontScale="85000" lnSpcReduction="10000"/>
          </a:bodyPr>
          <a:lstStyle/>
          <a:p>
            <a:pPr>
              <a:buFont typeface="Wingdings" panose="05000000000000000000" pitchFamily="2" charset="2"/>
              <a:buChar char="v"/>
            </a:pPr>
            <a:r>
              <a:rPr lang="en-US" sz="2900" dirty="0">
                <a:latin typeface="Times New Roman" panose="02020603050405020304" pitchFamily="18" charset="0"/>
                <a:ea typeface="Adobe Gothic Std B" panose="020B0800000000000000" pitchFamily="34" charset="-128"/>
                <a:cs typeface="Times New Roman" panose="02020603050405020304" pitchFamily="18" charset="0"/>
              </a:rPr>
              <a:t>We explained previously that we need to upload the code file to Firebase </a:t>
            </a:r>
          </a:p>
          <a:p>
            <a:pPr marL="0" indent="0">
              <a:buNone/>
            </a:pPr>
            <a:r>
              <a:rPr lang="en-US" sz="2900" dirty="0">
                <a:latin typeface="Times New Roman" panose="02020603050405020304" pitchFamily="18" charset="0"/>
                <a:ea typeface="Adobe Gothic Std B" panose="020B0800000000000000" pitchFamily="34" charset="-128"/>
                <a:cs typeface="Times New Roman" panose="02020603050405020304" pitchFamily="18" charset="0"/>
              </a:rPr>
              <a:t>     cloud storage so to prevent hackers attack and manipulation.</a:t>
            </a:r>
          </a:p>
          <a:p>
            <a:endParaRPr lang="en-US" sz="2900" dirty="0">
              <a:latin typeface="Times New Roman" panose="02020603050405020304" pitchFamily="18" charset="0"/>
              <a:cs typeface="Times New Roman" panose="02020603050405020304" pitchFamily="18" charset="0"/>
            </a:endParaRPr>
          </a:p>
          <a:p>
            <a:pPr indent="-342900">
              <a:buFont typeface="Wingdings" panose="05000000000000000000" pitchFamily="2" charset="2"/>
              <a:buChar char="v"/>
            </a:pPr>
            <a:r>
              <a:rPr lang="en-US" sz="2900" b="1" dirty="0">
                <a:latin typeface="Times New Roman" panose="02020603050405020304" pitchFamily="18" charset="0"/>
                <a:cs typeface="Times New Roman" panose="02020603050405020304" pitchFamily="18" charset="0"/>
              </a:rPr>
              <a:t>The following countermeasures should be applied to secure firmware:</a:t>
            </a:r>
            <a:r>
              <a:rPr lang="en-US" sz="2900" dirty="0">
                <a:latin typeface="Times New Roman" panose="02020603050405020304" pitchFamily="18" charset="0"/>
                <a:cs typeface="Times New Roman" panose="02020603050405020304" pitchFamily="18" charset="0"/>
              </a:rPr>
              <a:t> </a:t>
            </a:r>
          </a:p>
          <a:p>
            <a:pPr marL="0" indent="0">
              <a:buNone/>
            </a:pPr>
            <a:r>
              <a:rPr lang="en-US" sz="2900" dirty="0">
                <a:latin typeface="Times New Roman" panose="02020603050405020304" pitchFamily="18" charset="0"/>
                <a:cs typeface="Times New Roman" panose="02020603050405020304" pitchFamily="18" charset="0"/>
              </a:rPr>
              <a:t>       1- </a:t>
            </a:r>
            <a:r>
              <a:rPr lang="en-US" sz="2900" dirty="0">
                <a:latin typeface="Times New Roman" panose="02020603050405020304" pitchFamily="18" charset="0"/>
                <a:ea typeface="Adobe Gothic Std B" panose="020B0800000000000000" pitchFamily="34" charset="-128"/>
                <a:cs typeface="Times New Roman" panose="02020603050405020304" pitchFamily="18" charset="0"/>
              </a:rPr>
              <a:t> Protect the authenticity and integrity of firmware to prevent a hacker</a:t>
            </a:r>
          </a:p>
          <a:p>
            <a:pPr marL="0" indent="0">
              <a:buNone/>
            </a:pPr>
            <a:r>
              <a:rPr lang="en-US" sz="2900" dirty="0">
                <a:latin typeface="Times New Roman" panose="02020603050405020304" pitchFamily="18" charset="0"/>
                <a:ea typeface="Adobe Gothic Std B" panose="020B0800000000000000" pitchFamily="34" charset="-128"/>
                <a:cs typeface="Times New Roman" panose="02020603050405020304" pitchFamily="18" charset="0"/>
              </a:rPr>
              <a:t>           From running modified code.</a:t>
            </a:r>
          </a:p>
          <a:p>
            <a:pPr marL="0" indent="0">
              <a:buNone/>
            </a:pPr>
            <a:r>
              <a:rPr lang="en-US" sz="2900" dirty="0">
                <a:latin typeface="Times New Roman" panose="02020603050405020304" pitchFamily="18" charset="0"/>
                <a:ea typeface="Adobe Gothic Std B" panose="020B0800000000000000" pitchFamily="34" charset="-128"/>
                <a:cs typeface="Times New Roman" panose="02020603050405020304" pitchFamily="18" charset="0"/>
              </a:rPr>
              <a:t>      2- Encrypt the firmware to prevent a hacker from accessing the data.</a:t>
            </a:r>
          </a:p>
          <a:p>
            <a:pPr marL="36900" indent="0">
              <a:buNone/>
            </a:pPr>
            <a:endParaRPr lang="en-US" dirty="0"/>
          </a:p>
        </p:txBody>
      </p:sp>
      <p:sp>
        <p:nvSpPr>
          <p:cNvPr id="4" name="Title 1">
            <a:extLst>
              <a:ext uri="{FF2B5EF4-FFF2-40B4-BE49-F238E27FC236}">
                <a16:creationId xmlns:a16="http://schemas.microsoft.com/office/drawing/2014/main" id="{DFFA035E-E7CF-40EF-96D9-2B0A22B40935}"/>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Security and Encryption Algorithm</a:t>
            </a:r>
          </a:p>
        </p:txBody>
      </p:sp>
    </p:spTree>
    <p:extLst>
      <p:ext uri="{BB962C8B-B14F-4D97-AF65-F5344CB8AC3E}">
        <p14:creationId xmlns:p14="http://schemas.microsoft.com/office/powerpoint/2010/main" val="1421387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Advanced Encryption Standards (AES)</a:t>
            </a:r>
            <a:endParaRPr lang="en-US"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09454" y="2199481"/>
            <a:ext cx="6550429" cy="3619428"/>
          </a:xfrm>
        </p:spPr>
      </p:pic>
    </p:spTree>
    <p:extLst>
      <p:ext uri="{BB962C8B-B14F-4D97-AF65-F5344CB8AC3E}">
        <p14:creationId xmlns:p14="http://schemas.microsoft.com/office/powerpoint/2010/main" val="3434067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0830" y="1740589"/>
            <a:ext cx="9389056" cy="4504935"/>
          </a:xfrm>
        </p:spPr>
      </p:pic>
      <p:pic>
        <p:nvPicPr>
          <p:cNvPr id="6" name="صورة 5"/>
          <p:cNvPicPr>
            <a:picLocks noChangeAspect="1"/>
          </p:cNvPicPr>
          <p:nvPr/>
        </p:nvPicPr>
        <p:blipFill>
          <a:blip r:embed="rId3"/>
          <a:stretch>
            <a:fillRect/>
          </a:stretch>
        </p:blipFill>
        <p:spPr>
          <a:xfrm>
            <a:off x="3597215" y="4067444"/>
            <a:ext cx="1219200" cy="638175"/>
          </a:xfrm>
          <a:prstGeom prst="rect">
            <a:avLst/>
          </a:prstGeom>
        </p:spPr>
      </p:pic>
      <p:sp>
        <p:nvSpPr>
          <p:cNvPr id="5" name="عنوان 1"/>
          <p:cNvSpPr txBox="1">
            <a:spLocks/>
          </p:cNvSpPr>
          <p:nvPr/>
        </p:nvSpPr>
        <p:spPr>
          <a:xfrm>
            <a:off x="865027" y="496978"/>
            <a:ext cx="10353762" cy="970450"/>
          </a:xfrm>
          <a:prstGeom prst="rect">
            <a:avLst/>
          </a:prstGeom>
          <a:solidFill>
            <a:schemeClr val="accent2"/>
          </a:solidFill>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Encryption And Decryption Process</a:t>
            </a:r>
            <a:endParaRPr lang="en-US" dirty="0"/>
          </a:p>
        </p:txBody>
      </p:sp>
    </p:spTree>
    <p:extLst>
      <p:ext uri="{BB962C8B-B14F-4D97-AF65-F5344CB8AC3E}">
        <p14:creationId xmlns:p14="http://schemas.microsoft.com/office/powerpoint/2010/main" val="363022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47732A-9907-4B47-AA89-7321F7877AA7}"/>
              </a:ext>
            </a:extLst>
          </p:cNvPr>
          <p:cNvSpPr>
            <a:spLocks noGrp="1"/>
          </p:cNvSpPr>
          <p:nvPr>
            <p:ph idx="1"/>
          </p:nvPr>
        </p:nvSpPr>
        <p:spPr/>
        <p:txBody>
          <a:bodyPr>
            <a:normAutofit/>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Obstacles of OTA. </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b="1" u="sng" dirty="0">
                <a:solidFill>
                  <a:schemeClr val="tx2"/>
                </a:solidFill>
                <a:latin typeface="Times New Roman" panose="02020603050405020304" pitchFamily="18" charset="0"/>
                <a:cs typeface="Times New Roman" panose="02020603050405020304" pitchFamily="18" charset="0"/>
              </a:rPr>
              <a:t>Future objectives.</a:t>
            </a:r>
          </a:p>
          <a:p>
            <a:pPr lvl="1">
              <a:buFont typeface="Wingdings" panose="05000000000000000000" pitchFamily="2" charset="2"/>
              <a:buChar char="Ø"/>
            </a:pPr>
            <a:r>
              <a:rPr lang="en-US" sz="3400" dirty="0">
                <a:solidFill>
                  <a:schemeClr val="tx2"/>
                </a:solidFill>
                <a:latin typeface="Times New Roman" panose="02020603050405020304" pitchFamily="18" charset="0"/>
                <a:cs typeface="Times New Roman" panose="02020603050405020304" pitchFamily="18" charset="0"/>
              </a:rPr>
              <a:t> </a:t>
            </a:r>
            <a:r>
              <a:rPr lang="en-US" sz="2800" b="1" u="sng" dirty="0">
                <a:solidFill>
                  <a:schemeClr val="tx2"/>
                </a:solidFill>
                <a:latin typeface="Times New Roman" panose="02020603050405020304" pitchFamily="18" charset="0"/>
                <a:cs typeface="Times New Roman" panose="02020603050405020304" pitchFamily="18" charset="0"/>
              </a:rPr>
              <a:t>CAN bus.</a:t>
            </a: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72C62290-4CD7-4E81-AEBF-65175C6CD603}"/>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4098456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11BEA11-BA91-48AC-AAF5-37156EE6DC3E}"/>
              </a:ext>
            </a:extLst>
          </p:cNvPr>
          <p:cNvSpPr>
            <a:spLocks noGrp="1"/>
          </p:cNvSpPr>
          <p:nvPr>
            <p:ph idx="1"/>
          </p:nvPr>
        </p:nvSpPr>
        <p:spPr>
          <a:xfrm>
            <a:off x="914400" y="1732449"/>
            <a:ext cx="10856421" cy="4834606"/>
          </a:xfrm>
        </p:spPr>
        <p:txBody>
          <a:bodyPr>
            <a:normAutofit/>
          </a:bodyPr>
          <a:lstStyle/>
          <a:p>
            <a:pPr>
              <a:buFont typeface="Wingdings" panose="05000000000000000000" pitchFamily="2" charset="2"/>
              <a:buChar char="v"/>
            </a:pPr>
            <a:r>
              <a:rPr lang="en-US" sz="2400" dirty="0">
                <a:solidFill>
                  <a:schemeClr val="tx1"/>
                </a:solidFill>
                <a:effectLst/>
                <a:latin typeface="Times New Roman" panose="02020603050405020304" pitchFamily="18" charset="0"/>
                <a:cs typeface="Times New Roman" panose="02020603050405020304" pitchFamily="18" charset="0"/>
              </a:rPr>
              <a:t>A Controller Area Network (</a:t>
            </a:r>
            <a:r>
              <a:rPr lang="en-US" sz="2400" b="1" dirty="0">
                <a:solidFill>
                  <a:schemeClr val="tx1"/>
                </a:solidFill>
                <a:effectLst/>
                <a:latin typeface="Times New Roman" panose="02020603050405020304" pitchFamily="18" charset="0"/>
                <a:cs typeface="Times New Roman" panose="02020603050405020304" pitchFamily="18" charset="0"/>
              </a:rPr>
              <a:t>CAN bus</a:t>
            </a:r>
            <a:r>
              <a:rPr lang="en-US" sz="2400" dirty="0">
                <a:solidFill>
                  <a:schemeClr val="tx1"/>
                </a:solidFill>
                <a:effectLst/>
                <a:latin typeface="Times New Roman" panose="02020603050405020304" pitchFamily="18" charset="0"/>
                <a:cs typeface="Times New Roman" panose="02020603050405020304" pitchFamily="18" charset="0"/>
              </a:rPr>
              <a:t>) is a robust vehicle </a:t>
            </a:r>
            <a:r>
              <a:rPr lang="en-US" sz="2400" b="1" dirty="0">
                <a:solidFill>
                  <a:schemeClr val="tx1"/>
                </a:solidFill>
                <a:effectLst/>
                <a:latin typeface="Times New Roman" panose="02020603050405020304" pitchFamily="18" charset="0"/>
                <a:cs typeface="Times New Roman" panose="02020603050405020304" pitchFamily="18" charset="0"/>
              </a:rPr>
              <a:t>bus</a:t>
            </a:r>
            <a:r>
              <a:rPr lang="en-US" sz="2400" dirty="0">
                <a:solidFill>
                  <a:schemeClr val="tx1"/>
                </a:solidFill>
                <a:effectLst/>
                <a:latin typeface="Times New Roman" panose="02020603050405020304" pitchFamily="18" charset="0"/>
                <a:cs typeface="Times New Roman" panose="02020603050405020304" pitchFamily="18" charset="0"/>
              </a:rPr>
              <a:t> </a:t>
            </a:r>
          </a:p>
          <a:p>
            <a:pPr marL="36900" indent="0">
              <a:buNone/>
            </a:pPr>
            <a:r>
              <a:rPr lang="en-US" sz="2400" dirty="0">
                <a:solidFill>
                  <a:schemeClr val="tx1"/>
                </a:solidFill>
                <a:effectLst/>
                <a:latin typeface="Times New Roman" panose="02020603050405020304" pitchFamily="18" charset="0"/>
                <a:cs typeface="Times New Roman" panose="02020603050405020304" pitchFamily="18" charset="0"/>
              </a:rPr>
              <a:t>    standard designed to allow microcontrollers and devices </a:t>
            </a:r>
          </a:p>
          <a:p>
            <a:pPr marL="36900" indent="0">
              <a:buNone/>
            </a:pPr>
            <a:r>
              <a:rPr lang="en-US" sz="2400" dirty="0">
                <a:solidFill>
                  <a:schemeClr val="tx1"/>
                </a:solidFill>
                <a:effectLst/>
                <a:latin typeface="Times New Roman" panose="02020603050405020304" pitchFamily="18" charset="0"/>
                <a:cs typeface="Times New Roman" panose="02020603050405020304" pitchFamily="18" charset="0"/>
              </a:rPr>
              <a:t>    to communicate with</a:t>
            </a:r>
            <a:r>
              <a:rPr lang="en-US" sz="2400" dirty="0">
                <a:solidFill>
                  <a:schemeClr val="tx1"/>
                </a:solidFill>
                <a:latin typeface="Times New Roman" panose="02020603050405020304" pitchFamily="18" charset="0"/>
                <a:cs typeface="Times New Roman" panose="02020603050405020304" pitchFamily="18" charset="0"/>
              </a:rPr>
              <a:t> </a:t>
            </a:r>
            <a:r>
              <a:rPr lang="en-US" sz="2400" dirty="0">
                <a:solidFill>
                  <a:schemeClr val="tx1"/>
                </a:solidFill>
                <a:effectLst/>
                <a:latin typeface="Times New Roman" panose="02020603050405020304" pitchFamily="18" charset="0"/>
                <a:cs typeface="Times New Roman" panose="02020603050405020304" pitchFamily="18" charset="0"/>
              </a:rPr>
              <a:t>each other's applications.</a:t>
            </a:r>
            <a:endParaRPr lang="ar-SA" sz="2400" dirty="0">
              <a:solidFill>
                <a:schemeClr val="tx1"/>
              </a:solidFill>
              <a:effectLst/>
              <a:latin typeface="Times New Roman" panose="02020603050405020304" pitchFamily="18" charset="0"/>
              <a:cs typeface="Times New Roman" panose="02020603050405020304" pitchFamily="18" charset="0"/>
            </a:endParaRPr>
          </a:p>
          <a:p>
            <a:pPr marL="36900" indent="0">
              <a:buNone/>
            </a:pPr>
            <a:endParaRPr lang="en-US" sz="2400" dirty="0">
              <a:solidFill>
                <a:schemeClr val="tx1"/>
              </a:solidFill>
              <a:effectLst/>
              <a:latin typeface="Noto Naskh Arabic UI"/>
            </a:endParaRP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C64E80CA-EA29-4B00-9828-904971688127}"/>
              </a:ext>
            </a:extLst>
          </p:cNvPr>
          <p:cNvSpPr txBox="1">
            <a:spLocks noGrp="1"/>
          </p:cNvSpPr>
          <p:nvPr>
            <p:ph type="title"/>
          </p:nvPr>
        </p:nvSpPr>
        <p:spPr>
          <a:xfrm>
            <a:off x="914400" y="609600"/>
            <a:ext cx="10353675" cy="801319"/>
          </a:xfrm>
          <a:prstGeom prst="rect">
            <a:avLst/>
          </a:prstGeom>
          <a:solidFill>
            <a:schemeClr val="accent2"/>
          </a:solidFill>
          <a:ln>
            <a:noFill/>
          </a:ln>
        </p:spPr>
        <p:txBody>
          <a:bodyPr vert="horz" lIns="91440" tIns="45720" rIns="91440" bIns="45720" rtlCol="0" anchor="t">
            <a:normAutofit fontScale="9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CAN Bus </a:t>
            </a:r>
          </a:p>
        </p:txBody>
      </p:sp>
      <p:pic>
        <p:nvPicPr>
          <p:cNvPr id="5"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60" y="3309946"/>
            <a:ext cx="5128053" cy="29355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3135" y="1579563"/>
            <a:ext cx="2277686" cy="5319572"/>
          </a:xfrm>
          <a:prstGeom prst="rect">
            <a:avLst/>
          </a:prstGeom>
          <a:ln>
            <a:noFill/>
          </a:ln>
          <a:effectLst>
            <a:softEdge rad="112500"/>
          </a:effectLst>
        </p:spPr>
      </p:pic>
      <p:sp>
        <p:nvSpPr>
          <p:cNvPr id="2" name="سهم إلى اليمين 1"/>
          <p:cNvSpPr/>
          <p:nvPr/>
        </p:nvSpPr>
        <p:spPr>
          <a:xfrm>
            <a:off x="7297947" y="4192438"/>
            <a:ext cx="1733910" cy="6642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9779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Can Advantages</a:t>
            </a:r>
            <a:endParaRPr lang="en-US" dirty="0"/>
          </a:p>
        </p:txBody>
      </p:sp>
      <p:sp>
        <p:nvSpPr>
          <p:cNvPr id="3" name="عنصر نائب للمحتوى 2"/>
          <p:cNvSpPr>
            <a:spLocks noGrp="1"/>
          </p:cNvSpPr>
          <p:nvPr>
            <p:ph idx="1"/>
          </p:nvPr>
        </p:nvSpPr>
        <p:spPr>
          <a:xfrm>
            <a:off x="913795" y="1732449"/>
            <a:ext cx="10353762" cy="4884482"/>
          </a:xfrm>
        </p:spPr>
        <p:txBody>
          <a:bodyPr/>
          <a:lstStyle/>
          <a:p>
            <a:pPr>
              <a:buFont typeface="Wingdings" panose="05000000000000000000" pitchFamily="2" charset="2"/>
              <a:buChar char="v"/>
            </a:pPr>
            <a:r>
              <a:rPr lang="en-US" dirty="0">
                <a:solidFill>
                  <a:schemeClr val="tx1"/>
                </a:solidFill>
                <a:latin typeface="Times New Roman" panose="02020603050405020304" pitchFamily="18" charset="0"/>
                <a:cs typeface="Times New Roman" panose="02020603050405020304" pitchFamily="18" charset="0"/>
              </a:rPr>
              <a:t>Allow ECU to initiate standard communication with internal system ECUs </a:t>
            </a:r>
          </a:p>
          <a:p>
            <a:pPr marL="36900" indent="0">
              <a:buNone/>
            </a:pPr>
            <a:r>
              <a:rPr lang="en-US" dirty="0">
                <a:solidFill>
                  <a:schemeClr val="tx1"/>
                </a:solidFill>
                <a:latin typeface="Times New Roman" panose="02020603050405020304" pitchFamily="18" charset="0"/>
                <a:cs typeface="Times New Roman" panose="02020603050405020304" pitchFamily="18" charset="0"/>
              </a:rPr>
              <a:t>    without any overhead.</a:t>
            </a:r>
          </a:p>
          <a:p>
            <a:pPr marL="36900" indent="0">
              <a:buNone/>
            </a:pPr>
            <a:endParaRPr lang="en-US" dirty="0"/>
          </a:p>
        </p:txBody>
      </p:sp>
      <p:pic>
        <p:nvPicPr>
          <p:cNvPr id="4" name="Picture 4">
            <a:extLst>
              <a:ext uri="{FF2B5EF4-FFF2-40B4-BE49-F238E27FC236}">
                <a16:creationId xmlns:a16="http://schemas.microsoft.com/office/drawing/2014/main" id="{AACC38D8-9CEA-41F5-BB05-6C213A71FF20}"/>
              </a:ext>
            </a:extLst>
          </p:cNvPr>
          <p:cNvPicPr>
            <a:picLocks noChangeAspect="1"/>
          </p:cNvPicPr>
          <p:nvPr/>
        </p:nvPicPr>
        <p:blipFill>
          <a:blip r:embed="rId2"/>
          <a:stretch>
            <a:fillRect/>
          </a:stretch>
        </p:blipFill>
        <p:spPr>
          <a:xfrm>
            <a:off x="1181818" y="2634685"/>
            <a:ext cx="4753155" cy="3835126"/>
          </a:xfrm>
          <a:prstGeom prst="rect">
            <a:avLst/>
          </a:prstGeom>
        </p:spPr>
      </p:pic>
      <p:pic>
        <p:nvPicPr>
          <p:cNvPr id="5" name="Picture 6">
            <a:extLst>
              <a:ext uri="{FF2B5EF4-FFF2-40B4-BE49-F238E27FC236}">
                <a16:creationId xmlns:a16="http://schemas.microsoft.com/office/drawing/2014/main" id="{A45FB421-B79E-433A-9C36-E47685280475}"/>
              </a:ext>
            </a:extLst>
          </p:cNvPr>
          <p:cNvPicPr>
            <a:picLocks noChangeAspect="1"/>
          </p:cNvPicPr>
          <p:nvPr/>
        </p:nvPicPr>
        <p:blipFill>
          <a:blip r:embed="rId3"/>
          <a:stretch>
            <a:fillRect/>
          </a:stretch>
        </p:blipFill>
        <p:spPr>
          <a:xfrm>
            <a:off x="7148945" y="2634685"/>
            <a:ext cx="4386635" cy="3932516"/>
          </a:xfrm>
          <a:prstGeom prst="rect">
            <a:avLst/>
          </a:prstGeom>
        </p:spPr>
      </p:pic>
      <p:sp>
        <p:nvSpPr>
          <p:cNvPr id="7" name="سهم إلى اليمين 6"/>
          <p:cNvSpPr/>
          <p:nvPr/>
        </p:nvSpPr>
        <p:spPr>
          <a:xfrm>
            <a:off x="6142008" y="4649638"/>
            <a:ext cx="802256" cy="2501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3865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accent1"/>
                </a:solidFill>
                <a:effectLst>
                  <a:glow rad="38100">
                    <a:schemeClr val="accent1">
                      <a:alpha val="40000"/>
                    </a:schemeClr>
                  </a:glow>
                  <a:outerShdw blurRad="38100" dist="38100" dir="2700000" algn="tl">
                    <a:srgbClr val="000000">
                      <a:alpha val="43137"/>
                    </a:srgbClr>
                  </a:outerShdw>
                </a:effectLst>
              </a:rPr>
              <a:t>Can Network Speed</a:t>
            </a:r>
            <a:endParaRPr lang="en-US" dirty="0">
              <a:solidFill>
                <a:schemeClr val="accent1"/>
              </a:solidFill>
            </a:endParaRPr>
          </a:p>
        </p:txBody>
      </p:sp>
      <p:sp>
        <p:nvSpPr>
          <p:cNvPr id="3" name="عنصر نائب للمحتوى 2"/>
          <p:cNvSpPr>
            <a:spLocks noGrp="1"/>
          </p:cNvSpPr>
          <p:nvPr>
            <p:ph idx="1"/>
          </p:nvPr>
        </p:nvSpPr>
        <p:spPr>
          <a:xfrm>
            <a:off x="1087531" y="1778169"/>
            <a:ext cx="10353762" cy="4801355"/>
          </a:xfrm>
        </p:spPr>
        <p:txBody>
          <a:bodyPr/>
          <a:lstStyle/>
          <a:p>
            <a:pPr>
              <a:buFont typeface="Wingdings" panose="05000000000000000000" pitchFamily="2" charset="2"/>
              <a:buChar char="v"/>
            </a:pPr>
            <a:r>
              <a:rPr lang="en-US" sz="2400" dirty="0">
                <a:solidFill>
                  <a:schemeClr val="tx1"/>
                </a:solidFill>
                <a:latin typeface="Times New Roman" panose="02020603050405020304" pitchFamily="18" charset="0"/>
                <a:cs typeface="Times New Roman" panose="02020603050405020304" pitchFamily="18" charset="0"/>
              </a:rPr>
              <a:t>Data Rate : 1Mbps in CAN and up to 2+ Mbps in CAN-FD.</a:t>
            </a:r>
          </a:p>
          <a:p>
            <a:pPr marL="36900" indent="0">
              <a:buNone/>
            </a:pPr>
            <a:endParaRPr lang="en-US" dirty="0"/>
          </a:p>
        </p:txBody>
      </p:sp>
      <p:graphicFrame>
        <p:nvGraphicFramePr>
          <p:cNvPr id="4" name="جدول 3"/>
          <p:cNvGraphicFramePr>
            <a:graphicFrameLocks noGrp="1"/>
          </p:cNvGraphicFramePr>
          <p:nvPr>
            <p:extLst>
              <p:ext uri="{D42A27DB-BD31-4B8C-83A1-F6EECF244321}">
                <p14:modId xmlns:p14="http://schemas.microsoft.com/office/powerpoint/2010/main" val="3510821967"/>
              </p:ext>
            </p:extLst>
          </p:nvPr>
        </p:nvGraphicFramePr>
        <p:xfrm>
          <a:off x="2881222" y="2432084"/>
          <a:ext cx="6288656" cy="3813440"/>
        </p:xfrm>
        <a:graphic>
          <a:graphicData uri="http://schemas.openxmlformats.org/drawingml/2006/table">
            <a:tbl>
              <a:tblPr firstRow="1" bandRow="1">
                <a:tableStyleId>{5C22544A-7EE6-4342-B048-85BDC9FD1C3A}</a:tableStyleId>
              </a:tblPr>
              <a:tblGrid>
                <a:gridCol w="3144328">
                  <a:extLst>
                    <a:ext uri="{9D8B030D-6E8A-4147-A177-3AD203B41FA5}">
                      <a16:colId xmlns:a16="http://schemas.microsoft.com/office/drawing/2014/main" val="20000"/>
                    </a:ext>
                  </a:extLst>
                </a:gridCol>
                <a:gridCol w="3144328">
                  <a:extLst>
                    <a:ext uri="{9D8B030D-6E8A-4147-A177-3AD203B41FA5}">
                      <a16:colId xmlns:a16="http://schemas.microsoft.com/office/drawing/2014/main" val="20001"/>
                    </a:ext>
                  </a:extLst>
                </a:gridCol>
              </a:tblGrid>
              <a:tr h="902016">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ar-SA" sz="24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Bus Length</a:t>
                      </a:r>
                      <a:endParaRPr lang="ar-SA" sz="2400" dirty="0"/>
                    </a:p>
                  </a:txBody>
                  <a:tcP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ar-SA" sz="2400" dirty="0"/>
                    </a:p>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dirty="0"/>
                        <a:t>Bit</a:t>
                      </a:r>
                      <a:r>
                        <a:rPr lang="en-US" sz="2400" baseline="0" dirty="0"/>
                        <a:t> Rate</a:t>
                      </a:r>
                      <a:endParaRPr lang="ar-SA" sz="2400" dirty="0"/>
                    </a:p>
                  </a:txBody>
                  <a:tcPr>
                    <a:solidFill>
                      <a:schemeClr val="bg1"/>
                    </a:solidFill>
                  </a:tcPr>
                </a:tc>
                <a:extLst>
                  <a:ext uri="{0D108BD9-81ED-4DB2-BD59-A6C34878D82A}">
                    <a16:rowId xmlns:a16="http://schemas.microsoft.com/office/drawing/2014/main" val="10000"/>
                  </a:ext>
                </a:extLst>
              </a:tr>
              <a:tr h="727856">
                <a:tc>
                  <a:txBody>
                    <a:bodyPr/>
                    <a:lstStyle/>
                    <a:p>
                      <a:pPr algn="ctr" rtl="1"/>
                      <a:r>
                        <a:rPr lang="en-US" sz="2800" dirty="0"/>
                        <a:t>40meters</a:t>
                      </a:r>
                      <a:endParaRPr lang="ar-SA" sz="2800" dirty="0"/>
                    </a:p>
                  </a:txBody>
                  <a:tcPr marL="165293" marR="165293" marT="82647" marB="82647">
                    <a:solidFill>
                      <a:schemeClr val="bg2">
                        <a:lumMod val="25000"/>
                        <a:lumOff val="75000"/>
                      </a:schemeClr>
                    </a:solidFill>
                  </a:tcPr>
                </a:tc>
                <a:tc>
                  <a:txBody>
                    <a:bodyPr/>
                    <a:lstStyle/>
                    <a:p>
                      <a:pPr algn="ctr" rtl="1"/>
                      <a:r>
                        <a:rPr lang="en-US" sz="2800" dirty="0"/>
                        <a:t>1 Mbit/sec</a:t>
                      </a:r>
                      <a:endParaRPr lang="ar-SA" sz="2800" dirty="0"/>
                    </a:p>
                  </a:txBody>
                  <a:tcPr marL="165293" marR="165293" marT="82647" marB="82647">
                    <a:solidFill>
                      <a:schemeClr val="bg2">
                        <a:lumMod val="25000"/>
                        <a:lumOff val="75000"/>
                      </a:schemeClr>
                    </a:solidFill>
                  </a:tcPr>
                </a:tc>
                <a:extLst>
                  <a:ext uri="{0D108BD9-81ED-4DB2-BD59-A6C34878D82A}">
                    <a16:rowId xmlns:a16="http://schemas.microsoft.com/office/drawing/2014/main" val="10001"/>
                  </a:ext>
                </a:extLst>
              </a:tr>
              <a:tr h="727856">
                <a:tc>
                  <a:txBody>
                    <a:bodyPr/>
                    <a:lstStyle/>
                    <a:p>
                      <a:pPr algn="ctr" rtl="1"/>
                      <a:r>
                        <a:rPr lang="en-US" sz="2800" dirty="0"/>
                        <a:t>100meters</a:t>
                      </a:r>
                      <a:endParaRPr lang="ar-SA" sz="2800" dirty="0"/>
                    </a:p>
                  </a:txBody>
                  <a:tcPr marL="165293" marR="165293" marT="82647" marB="82647">
                    <a:solidFill>
                      <a:schemeClr val="tx1">
                        <a:lumMod val="95000"/>
                      </a:schemeClr>
                    </a:solidFill>
                  </a:tcPr>
                </a:tc>
                <a:tc>
                  <a:txBody>
                    <a:bodyPr/>
                    <a:lstStyle/>
                    <a:p>
                      <a:pPr algn="ctr" rtl="1"/>
                      <a:r>
                        <a:rPr lang="en-US" sz="2800" dirty="0"/>
                        <a:t>500 Kbit/sec</a:t>
                      </a:r>
                      <a:endParaRPr lang="ar-SA" sz="2800" dirty="0"/>
                    </a:p>
                  </a:txBody>
                  <a:tcPr marL="165293" marR="165293" marT="82647" marB="82647">
                    <a:solidFill>
                      <a:schemeClr val="tx1">
                        <a:lumMod val="95000"/>
                      </a:schemeClr>
                    </a:solidFill>
                  </a:tcPr>
                </a:tc>
                <a:extLst>
                  <a:ext uri="{0D108BD9-81ED-4DB2-BD59-A6C34878D82A}">
                    <a16:rowId xmlns:a16="http://schemas.microsoft.com/office/drawing/2014/main" val="10002"/>
                  </a:ext>
                </a:extLst>
              </a:tr>
              <a:tr h="727856">
                <a:tc>
                  <a:txBody>
                    <a:bodyPr/>
                    <a:lstStyle/>
                    <a:p>
                      <a:pPr algn="ctr" rtl="1"/>
                      <a:r>
                        <a:rPr lang="en-US" sz="2800" dirty="0"/>
                        <a:t>200meters</a:t>
                      </a:r>
                      <a:endParaRPr lang="ar-SA" sz="2800" dirty="0"/>
                    </a:p>
                  </a:txBody>
                  <a:tcPr marL="165293" marR="165293" marT="82647" marB="82647">
                    <a:solidFill>
                      <a:schemeClr val="tx1">
                        <a:lumMod val="85000"/>
                      </a:schemeClr>
                    </a:solidFill>
                  </a:tcPr>
                </a:tc>
                <a:tc>
                  <a:txBody>
                    <a:bodyPr/>
                    <a:lstStyle/>
                    <a:p>
                      <a:pPr algn="ctr" rtl="1"/>
                      <a:r>
                        <a:rPr lang="en-US" sz="2800" dirty="0"/>
                        <a:t>250 Kbit/sec</a:t>
                      </a:r>
                      <a:endParaRPr lang="ar-SA" sz="2800" dirty="0"/>
                    </a:p>
                  </a:txBody>
                  <a:tcPr marL="165293" marR="165293" marT="82647" marB="82647">
                    <a:solidFill>
                      <a:schemeClr val="tx1">
                        <a:lumMod val="85000"/>
                      </a:schemeClr>
                    </a:solidFill>
                  </a:tcPr>
                </a:tc>
                <a:extLst>
                  <a:ext uri="{0D108BD9-81ED-4DB2-BD59-A6C34878D82A}">
                    <a16:rowId xmlns:a16="http://schemas.microsoft.com/office/drawing/2014/main" val="10003"/>
                  </a:ext>
                </a:extLst>
              </a:tr>
              <a:tr h="727856">
                <a:tc>
                  <a:txBody>
                    <a:bodyPr/>
                    <a:lstStyle/>
                    <a:p>
                      <a:pPr algn="ctr" rtl="1"/>
                      <a:r>
                        <a:rPr lang="en-US" sz="2800" dirty="0"/>
                        <a:t>500meters</a:t>
                      </a:r>
                      <a:endParaRPr lang="ar-SA" sz="2800" dirty="0"/>
                    </a:p>
                  </a:txBody>
                  <a:tcPr marL="165293" marR="165293" marT="82647" marB="82647">
                    <a:solidFill>
                      <a:schemeClr val="tx1">
                        <a:lumMod val="95000"/>
                      </a:schemeClr>
                    </a:solidFill>
                  </a:tcPr>
                </a:tc>
                <a:tc>
                  <a:txBody>
                    <a:bodyPr/>
                    <a:lstStyle/>
                    <a:p>
                      <a:pPr algn="ctr" rtl="1"/>
                      <a:r>
                        <a:rPr lang="en-US" sz="2800" dirty="0"/>
                        <a:t>125 Kbit/sec </a:t>
                      </a:r>
                      <a:endParaRPr lang="ar-SA" sz="2800" dirty="0"/>
                    </a:p>
                  </a:txBody>
                  <a:tcPr marL="165293" marR="165293" marT="82647" marB="82647">
                    <a:solidFill>
                      <a:schemeClr val="tx1">
                        <a:lumMod val="95000"/>
                      </a:schemeClr>
                    </a:solidFill>
                  </a:tcPr>
                </a:tc>
                <a:extLst>
                  <a:ext uri="{0D108BD9-81ED-4DB2-BD59-A6C34878D82A}">
                    <a16:rowId xmlns:a16="http://schemas.microsoft.com/office/drawing/2014/main" val="10004"/>
                  </a:ext>
                </a:extLst>
              </a:tr>
            </a:tbl>
          </a:graphicData>
        </a:graphic>
      </p:graphicFrame>
      <p:sp>
        <p:nvSpPr>
          <p:cNvPr id="5" name="Title 1">
            <a:extLst>
              <a:ext uri="{FF2B5EF4-FFF2-40B4-BE49-F238E27FC236}">
                <a16:creationId xmlns:a16="http://schemas.microsoft.com/office/drawing/2014/main" id="{C64E80CA-EA29-4B00-9828-904971688127}"/>
              </a:ext>
            </a:extLst>
          </p:cNvPr>
          <p:cNvSpPr txBox="1">
            <a:spLocks/>
          </p:cNvSpPr>
          <p:nvPr/>
        </p:nvSpPr>
        <p:spPr>
          <a:xfrm>
            <a:off x="914400" y="609600"/>
            <a:ext cx="10353675" cy="801319"/>
          </a:xfrm>
          <a:prstGeom prst="rect">
            <a:avLst/>
          </a:prstGeom>
          <a:solidFill>
            <a:schemeClr val="accent2"/>
          </a:solidFill>
          <a:ln>
            <a:noFill/>
          </a:ln>
          <a:effectLst>
            <a:outerShdw blurRad="25400" dir="17880000">
              <a:srgbClr val="000000">
                <a:alpha val="46000"/>
              </a:srgbClr>
            </a:outerShdw>
          </a:effectLst>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ln>
                  <a:solidFill>
                    <a:schemeClr val="bg1">
                      <a:lumMod val="75000"/>
                      <a:lumOff val="25000"/>
                      <a:alpha val="10000"/>
                    </a:schemeClr>
                  </a:solidFill>
                </a:ln>
                <a:solidFill>
                  <a:schemeClr val="accent1"/>
                </a:solidFill>
                <a:effectLst>
                  <a:outerShdw blurRad="9525" dist="25400" dir="14640000" algn="tl" rotWithShape="0">
                    <a:schemeClr val="bg1">
                      <a:alpha val="30000"/>
                    </a:scheme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CAN network speed </a:t>
            </a:r>
          </a:p>
        </p:txBody>
      </p:sp>
    </p:spTree>
    <p:extLst>
      <p:ext uri="{BB962C8B-B14F-4D97-AF65-F5344CB8AC3E}">
        <p14:creationId xmlns:p14="http://schemas.microsoft.com/office/powerpoint/2010/main" val="1278836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4A0E6A-A249-488F-B3B6-12A39C82EA37}"/>
              </a:ext>
            </a:extLst>
          </p:cNvPr>
          <p:cNvSpPr>
            <a:spLocks noGrp="1"/>
          </p:cNvSpPr>
          <p:nvPr>
            <p:ph idx="1"/>
          </p:nvPr>
        </p:nvSpPr>
        <p:spPr/>
        <p:txBody>
          <a:bodyPr>
            <a:normAutofit/>
          </a:bodyPr>
          <a:lstStyle/>
          <a:p>
            <a:pPr>
              <a:buFont typeface="Wingdings" panose="05000000000000000000" pitchFamily="2" charset="2"/>
              <a:buChar char="v"/>
            </a:pPr>
            <a:r>
              <a:rPr lang="en-US" sz="3200" b="1" u="sng" dirty="0">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Obstacles of OTA.</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Future objectives.</a:t>
            </a:r>
          </a:p>
        </p:txBody>
      </p:sp>
      <p:sp>
        <p:nvSpPr>
          <p:cNvPr id="4" name="Title 1">
            <a:extLst>
              <a:ext uri="{FF2B5EF4-FFF2-40B4-BE49-F238E27FC236}">
                <a16:creationId xmlns:a16="http://schemas.microsoft.com/office/drawing/2014/main" id="{42A6B058-783A-42EC-A26C-1A21BC1607C2}"/>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1075985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F8FA8E-4835-45C9-916B-28C074FCD011}"/>
              </a:ext>
            </a:extLst>
          </p:cNvPr>
          <p:cNvSpPr>
            <a:spLocks noGrp="1"/>
          </p:cNvSpPr>
          <p:nvPr>
            <p:ph idx="1"/>
          </p:nvPr>
        </p:nvSpPr>
        <p:spPr/>
        <p:txBody>
          <a:bodyPr>
            <a:normAutofit fontScale="92500" lnSpcReduction="10000"/>
          </a:bodyPr>
          <a:lstStyle/>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OTA components.</a:t>
            </a:r>
            <a:endParaRPr lang="en-US" sz="3200"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 Obstacles of OTA. </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 </a:t>
            </a:r>
            <a:r>
              <a:rPr lang="en-US" sz="3200" b="1" u="sng" dirty="0">
                <a:solidFill>
                  <a:schemeClr val="tx2"/>
                </a:solidFill>
                <a:latin typeface="Times New Roman" panose="02020603050405020304" pitchFamily="18" charset="0"/>
                <a:cs typeface="Times New Roman" panose="02020603050405020304" pitchFamily="18" charset="0"/>
              </a:rPr>
              <a:t>Future objectives.</a:t>
            </a:r>
          </a:p>
          <a:p>
            <a:pPr lvl="1">
              <a:buFont typeface="Wingdings" panose="05000000000000000000" pitchFamily="2" charset="2"/>
              <a:buChar char="Ø"/>
            </a:pPr>
            <a:r>
              <a:rPr lang="en-US" sz="3400" dirty="0">
                <a:solidFill>
                  <a:schemeClr val="tx2"/>
                </a:solidFill>
                <a:latin typeface="Times New Roman" panose="02020603050405020304" pitchFamily="18" charset="0"/>
                <a:cs typeface="Times New Roman" panose="02020603050405020304" pitchFamily="18" charset="0"/>
              </a:rPr>
              <a:t> </a:t>
            </a:r>
            <a:r>
              <a:rPr lang="en-US" sz="2800" dirty="0">
                <a:solidFill>
                  <a:schemeClr val="tx2"/>
                </a:solidFill>
                <a:latin typeface="Times New Roman" panose="02020603050405020304" pitchFamily="18" charset="0"/>
                <a:cs typeface="Times New Roman" panose="02020603050405020304" pitchFamily="18" charset="0"/>
              </a:rPr>
              <a:t>CAN bus.</a:t>
            </a:r>
          </a:p>
          <a:p>
            <a:pPr lvl="1">
              <a:buFont typeface="Wingdings" panose="05000000000000000000" pitchFamily="2" charset="2"/>
              <a:buChar char="Ø"/>
            </a:pPr>
            <a:r>
              <a:rPr lang="en-US" sz="3000" b="1" u="sng" dirty="0" err="1">
                <a:latin typeface="Times New Roman" panose="02020603050405020304" pitchFamily="18" charset="0"/>
                <a:cs typeface="Times New Roman" panose="02020603050405020304" pitchFamily="18" charset="0"/>
              </a:rPr>
              <a:t>Autosar</a:t>
            </a:r>
            <a:r>
              <a:rPr lang="en-US" sz="3000" b="1" u="sng" dirty="0">
                <a:latin typeface="Times New Roman" panose="02020603050405020304" pitchFamily="18" charset="0"/>
                <a:cs typeface="Times New Roman" panose="02020603050405020304" pitchFamily="18" charset="0"/>
              </a:rPr>
              <a:t> standard.</a:t>
            </a:r>
            <a:endParaRPr lang="en-US" sz="3000" b="1" u="sng"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32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E800E71A-374C-4D4A-B37F-52D653793252}"/>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920376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5CA31A-087E-4F4A-A296-16F7CE4DECB7}"/>
              </a:ext>
            </a:extLst>
          </p:cNvPr>
          <p:cNvSpPr>
            <a:spLocks noGrp="1"/>
          </p:cNvSpPr>
          <p:nvPr>
            <p:ph idx="1"/>
          </p:nvPr>
        </p:nvSpPr>
        <p:spPr>
          <a:xfrm>
            <a:off x="913795" y="1732449"/>
            <a:ext cx="10353762" cy="5125551"/>
          </a:xfrm>
        </p:spPr>
        <p:txBody>
          <a:bodyPr>
            <a:normAutofit/>
          </a:bodyPr>
          <a:lstStyle/>
          <a:p>
            <a:pPr>
              <a:buFont typeface="Wingdings" panose="05000000000000000000" pitchFamily="2" charset="2"/>
              <a:buChar char="v"/>
            </a:pP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Automotive Open System Architecture (</a:t>
            </a:r>
            <a:r>
              <a:rPr lang="en-US" sz="2400" b="1" dirty="0">
                <a:latin typeface="Times New Roman" panose="02020603050405020304" pitchFamily="18" charset="0"/>
                <a:ea typeface="Adobe Gothic Std B" panose="020B0800000000000000" pitchFamily="34" charset="-128"/>
                <a:cs typeface="Times New Roman" panose="02020603050405020304" pitchFamily="18" charset="0"/>
              </a:rPr>
              <a:t>AUTOSAR</a:t>
            </a:r>
            <a:r>
              <a:rPr lang="en-US" sz="2400" dirty="0">
                <a:latin typeface="Times New Roman" panose="02020603050405020304" pitchFamily="18" charset="0"/>
                <a:ea typeface="Adobe Gothic Std B" panose="020B0800000000000000" pitchFamily="34" charset="-128"/>
                <a:cs typeface="Times New Roman" panose="02020603050405020304" pitchFamily="18" charset="0"/>
              </a:rPr>
              <a:t>) is a global Development  partnership of automotive interested parties founded in 2003.</a:t>
            </a:r>
          </a:p>
          <a:p>
            <a:pPr marL="36900" indent="0">
              <a:buNone/>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1360B1CF-7E59-49AC-92CD-CCE05E65CA8D}"/>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b="1" spc="50" dirty="0">
                <a:ln w="9525" cmpd="sng">
                  <a:solidFill>
                    <a:schemeClr val="accent1"/>
                  </a:solidFill>
                  <a:prstDash val="solid"/>
                </a:ln>
                <a:solidFill>
                  <a:schemeClr val="bg1"/>
                </a:solidFill>
                <a:effectLst>
                  <a:glow rad="38100">
                    <a:schemeClr val="accent1">
                      <a:alpha val="40000"/>
                    </a:schemeClr>
                  </a:glow>
                  <a:outerShdw blurRad="38100" dist="38100" dir="2700000" algn="tl">
                    <a:srgbClr val="000000">
                      <a:alpha val="43137"/>
                    </a:srgbClr>
                  </a:outerShdw>
                </a:effectLst>
              </a:rPr>
              <a:t>Autosar</a:t>
            </a:r>
            <a:r>
              <a:rPr lang="en-US" sz="4800" b="1" spc="50" dirty="0">
                <a:ln w="9525" cmpd="sng">
                  <a:solidFill>
                    <a:schemeClr val="accent1"/>
                  </a:solidFill>
                  <a:prstDash val="solid"/>
                </a:ln>
                <a:effectLst>
                  <a:glow rad="38100">
                    <a:schemeClr val="accent1">
                      <a:alpha val="40000"/>
                    </a:schemeClr>
                  </a:glow>
                  <a:outerShdw blurRad="38100" dist="38100" dir="2700000" algn="tl">
                    <a:srgbClr val="000000">
                      <a:alpha val="43137"/>
                    </a:srgbClr>
                  </a:outerShdw>
                </a:effectLst>
              </a:rPr>
              <a:t> </a:t>
            </a:r>
            <a:r>
              <a:rPr lang="en-US" sz="4800" b="1" spc="50" dirty="0">
                <a:ln w="9525" cmpd="sng">
                  <a:solidFill>
                    <a:schemeClr val="accent1"/>
                  </a:solidFill>
                  <a:prstDash val="solid"/>
                </a:ln>
                <a:solidFill>
                  <a:schemeClr val="bg1"/>
                </a:solidFill>
                <a:effectLst>
                  <a:glow rad="38100">
                    <a:schemeClr val="accent1">
                      <a:alpha val="40000"/>
                    </a:schemeClr>
                  </a:glow>
                  <a:outerShdw blurRad="38100" dist="38100" dir="2700000" algn="tl">
                    <a:srgbClr val="000000">
                      <a:alpha val="43137"/>
                    </a:srgbClr>
                  </a:outerShdw>
                </a:effectLst>
              </a:rPr>
              <a:t>Introduction</a:t>
            </a:r>
          </a:p>
        </p:txBody>
      </p:sp>
      <p:pic>
        <p:nvPicPr>
          <p:cNvPr id="5" name="صورة 4"/>
          <p:cNvPicPr>
            <a:picLocks noChangeAspect="1"/>
          </p:cNvPicPr>
          <p:nvPr/>
        </p:nvPicPr>
        <p:blipFill>
          <a:blip r:embed="rId2"/>
          <a:stretch>
            <a:fillRect/>
          </a:stretch>
        </p:blipFill>
        <p:spPr>
          <a:xfrm>
            <a:off x="1856813" y="3051984"/>
            <a:ext cx="8467725" cy="2903254"/>
          </a:xfrm>
          <a:prstGeom prst="rect">
            <a:avLst/>
          </a:prstGeom>
        </p:spPr>
      </p:pic>
    </p:spTree>
    <p:extLst>
      <p:ext uri="{BB962C8B-B14F-4D97-AF65-F5344CB8AC3E}">
        <p14:creationId xmlns:p14="http://schemas.microsoft.com/office/powerpoint/2010/main" val="257628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Autosar Partners</a:t>
            </a:r>
            <a:endParaRPr lang="en-US" dirty="0"/>
          </a:p>
        </p:txBody>
      </p:sp>
      <p:pic>
        <p:nvPicPr>
          <p:cNvPr id="4" name="عنصر نائب للمحتوى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7099" y="1731963"/>
            <a:ext cx="9168277" cy="4059237"/>
          </a:xfrm>
        </p:spPr>
      </p:pic>
    </p:spTree>
    <p:extLst>
      <p:ext uri="{BB962C8B-B14F-4D97-AF65-F5344CB8AC3E}">
        <p14:creationId xmlns:p14="http://schemas.microsoft.com/office/powerpoint/2010/main" val="4187396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solidFill>
                <a:effectLst>
                  <a:glow rad="38100">
                    <a:schemeClr val="accent1">
                      <a:alpha val="40000"/>
                    </a:schemeClr>
                  </a:glow>
                  <a:outerShdw blurRad="38100" dist="38100" dir="2700000" algn="tl">
                    <a:srgbClr val="000000">
                      <a:alpha val="43137"/>
                    </a:srgbClr>
                  </a:outerShdw>
                </a:effectLst>
              </a:rPr>
              <a:t>Why Autosar ?</a:t>
            </a:r>
            <a:endParaRPr lang="en-US" dirty="0">
              <a:solidFill>
                <a:schemeClr val="bg1"/>
              </a:solidFill>
            </a:endParaRPr>
          </a:p>
        </p:txBody>
      </p:sp>
      <p:sp>
        <p:nvSpPr>
          <p:cNvPr id="3" name="عنصر نائب للمحتوى 2"/>
          <p:cNvSpPr>
            <a:spLocks noGrp="1"/>
          </p:cNvSpPr>
          <p:nvPr>
            <p:ph idx="1"/>
          </p:nvPr>
        </p:nvSpPr>
        <p:spPr>
          <a:xfrm>
            <a:off x="913795" y="1732448"/>
            <a:ext cx="10353762" cy="4875385"/>
          </a:xfrm>
        </p:spPr>
        <p:txBody>
          <a:bodyPr>
            <a:normAutofit lnSpcReduction="10000"/>
          </a:bodyPr>
          <a:lstStyle/>
          <a:p>
            <a:pPr>
              <a:buFont typeface="Wingdings" panose="05000000000000000000" pitchFamily="2" charset="2"/>
              <a:buChar char="v"/>
            </a:pPr>
            <a:r>
              <a:rPr lang="en-US" sz="2800" dirty="0">
                <a:latin typeface="Times New Roman" panose="02020603050405020304" pitchFamily="18" charset="0"/>
                <a:cs typeface="Times New Roman" panose="02020603050405020304" pitchFamily="18" charset="0"/>
              </a:rPr>
              <a:t>Scalability</a:t>
            </a:r>
          </a:p>
          <a:p>
            <a:pPr marL="0" indent="0">
              <a:buNone/>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Avoid SW redundancy by using same standard modules on all ECUs.</a:t>
            </a:r>
          </a:p>
          <a:p>
            <a:pPr>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Transferability </a:t>
            </a:r>
          </a:p>
          <a:p>
            <a:pPr marL="0" indent="0">
              <a:buNone/>
            </a:pPr>
            <a:r>
              <a:rPr lang="en-US" sz="2400" dirty="0">
                <a:latin typeface="Times New Roman" panose="02020603050405020304" pitchFamily="18" charset="0"/>
                <a:cs typeface="Times New Roman" panose="02020603050405020304" pitchFamily="18" charset="0"/>
              </a:rPr>
              <a:t>     Ability to transfer a SW Application from an ECU.</a:t>
            </a:r>
          </a:p>
          <a:p>
            <a:pPr>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Modularity</a:t>
            </a:r>
          </a:p>
          <a:p>
            <a:pPr marL="0" indent="0">
              <a:buNone/>
            </a:pPr>
            <a:r>
              <a:rPr lang="en-US" sz="2400" dirty="0">
                <a:latin typeface="Times New Roman" panose="02020603050405020304" pitchFamily="18" charset="0"/>
                <a:cs typeface="Times New Roman" panose="02020603050405020304" pitchFamily="18" charset="0"/>
              </a:rPr>
              <a:t>     Ability to custom the SW based on the ECU functionality .</a:t>
            </a:r>
          </a:p>
          <a:p>
            <a:pPr>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Interoperability</a:t>
            </a:r>
          </a:p>
          <a:p>
            <a:pPr marL="0" indent="0">
              <a:buNone/>
            </a:pPr>
            <a:r>
              <a:rPr lang="en-US" sz="2400" dirty="0">
                <a:latin typeface="Times New Roman" panose="02020603050405020304" pitchFamily="18" charset="0"/>
                <a:cs typeface="Times New Roman" panose="02020603050405020304" pitchFamily="18" charset="0"/>
              </a:rPr>
              <a:t>     By standardizing interface between different SW Layers enable us using SW</a:t>
            </a:r>
          </a:p>
          <a:p>
            <a:pPr marL="0" indent="0">
              <a:buNone/>
            </a:pPr>
            <a:r>
              <a:rPr lang="en-US" sz="2400" dirty="0">
                <a:latin typeface="Times New Roman" panose="02020603050405020304" pitchFamily="18" charset="0"/>
                <a:cs typeface="Times New Roman" panose="02020603050405020304" pitchFamily="18" charset="0"/>
              </a:rPr>
              <a:t>     And HW  from Different suppliers.</a:t>
            </a:r>
          </a:p>
          <a:p>
            <a:pPr marL="36900" indent="0">
              <a:buNone/>
            </a:pPr>
            <a:endParaRPr lang="en-US" dirty="0"/>
          </a:p>
        </p:txBody>
      </p:sp>
    </p:spTree>
    <p:extLst>
      <p:ext uri="{BB962C8B-B14F-4D97-AF65-F5344CB8AC3E}">
        <p14:creationId xmlns:p14="http://schemas.microsoft.com/office/powerpoint/2010/main" val="21889790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Autosar Layered Architecture </a:t>
            </a:r>
            <a:endParaRPr lang="en-US"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9040" y="1731963"/>
            <a:ext cx="7484395" cy="4059237"/>
          </a:xfrm>
        </p:spPr>
      </p:pic>
    </p:spTree>
    <p:extLst>
      <p:ext uri="{BB962C8B-B14F-4D97-AF65-F5344CB8AC3E}">
        <p14:creationId xmlns:p14="http://schemas.microsoft.com/office/powerpoint/2010/main" val="32946429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solidFill>
            <a:schemeClr val="accent2"/>
          </a:solidFill>
        </p:spPr>
        <p:txBody>
          <a:bodyPr/>
          <a:lstStyle/>
          <a:p>
            <a:r>
              <a:rPr lang="en-US"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Communication Stack Implementation</a:t>
            </a:r>
            <a:endParaRPr lang="en-US"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6450" y="1731963"/>
            <a:ext cx="6251171" cy="4059237"/>
          </a:xfrm>
        </p:spPr>
      </p:pic>
    </p:spTree>
    <p:extLst>
      <p:ext uri="{BB962C8B-B14F-4D97-AF65-F5344CB8AC3E}">
        <p14:creationId xmlns:p14="http://schemas.microsoft.com/office/powerpoint/2010/main" val="34782095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75F38D-2761-494D-8BCE-FD897D46D46A}"/>
              </a:ext>
            </a:extLst>
          </p:cNvPr>
          <p:cNvSpPr>
            <a:spLocks noGrp="1"/>
          </p:cNvSpPr>
          <p:nvPr>
            <p:ph idx="1"/>
          </p:nvPr>
        </p:nvSpPr>
        <p:spPr/>
        <p:txBody>
          <a:bodyPr>
            <a:normAutofit fontScale="85000" lnSpcReduction="20000"/>
          </a:bodyPr>
          <a:lstStyle/>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Hardware:</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Microcontroller STM32F103C8T6 Based on ARM Cortex-M3 Microprocessor.</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NodeMcu</a:t>
            </a:r>
            <a:r>
              <a:rPr lang="en-US" dirty="0">
                <a:latin typeface="Times New Roman" panose="02020603050405020304" pitchFamily="18" charset="0"/>
                <a:cs typeface="Times New Roman" panose="02020603050405020304" pitchFamily="18" charset="0"/>
              </a:rPr>
              <a:t>.</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Editors and IDEs: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VsCode</a:t>
            </a:r>
            <a:endParaRPr lang="en-US" dirty="0">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Keil IDE To Program Microcontrollers based on arm microprocessor.</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st_Link</a:t>
            </a:r>
            <a:r>
              <a:rPr lang="en-US" dirty="0">
                <a:latin typeface="Times New Roman" panose="02020603050405020304" pitchFamily="18" charset="0"/>
                <a:cs typeface="Times New Roman" panose="02020603050405020304" pitchFamily="18" charset="0"/>
              </a:rPr>
              <a:t> utility for flashing code.</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Version control and Repository:</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git for version control to record changes in files.</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to allow for seamless collaboration without compromising the integrity of the original project.</a:t>
            </a:r>
          </a:p>
          <a:p>
            <a:pP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Github</a:t>
            </a:r>
            <a:r>
              <a:rPr lang="en-US" dirty="0">
                <a:latin typeface="Times New Roman" panose="02020603050405020304" pitchFamily="18" charset="0"/>
                <a:cs typeface="Times New Roman" panose="02020603050405020304" pitchFamily="18" charset="0"/>
              </a:rPr>
              <a:t> repo:</a:t>
            </a:r>
          </a:p>
          <a:p>
            <a:pPr lvl="1">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https://github.com/mohamed-hafez-mohamed/Graduation_Project_2021</a:t>
            </a:r>
          </a:p>
          <a:p>
            <a:pPr lvl="2">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
        <p:nvSpPr>
          <p:cNvPr id="4" name="عنوان 1">
            <a:extLst>
              <a:ext uri="{FF2B5EF4-FFF2-40B4-BE49-F238E27FC236}">
                <a16:creationId xmlns:a16="http://schemas.microsoft.com/office/drawing/2014/main" id="{D64DE371-F4AA-4BBC-96D1-9A1CFD7A3397}"/>
              </a:ext>
            </a:extLst>
          </p:cNvPr>
          <p:cNvSpPr>
            <a:spLocks noGrp="1"/>
          </p:cNvSpPr>
          <p:nvPr>
            <p:ph type="title"/>
          </p:nvPr>
        </p:nvSpPr>
        <p:spPr>
          <a:xfrm>
            <a:off x="914400" y="609600"/>
            <a:ext cx="10353675" cy="969963"/>
          </a:xfrm>
          <a:solidFill>
            <a:schemeClr val="accent2"/>
          </a:solidFill>
        </p:spPr>
        <p:txBody>
          <a:bodyPr/>
          <a:lstStyle/>
          <a:p>
            <a:r>
              <a:rPr lang="en-US" b="1" spc="50" dirty="0">
                <a:ln w="9525" cmpd="sng">
                  <a:solidFill>
                    <a:schemeClr val="accent1"/>
                  </a:solidFill>
                  <a:prstDash val="solid"/>
                </a:ln>
                <a:solidFill>
                  <a:schemeClr val="bg1"/>
                </a:solidFill>
                <a:effectLst>
                  <a:glow rad="38100">
                    <a:schemeClr val="accent1">
                      <a:alpha val="40000"/>
                    </a:schemeClr>
                  </a:glow>
                  <a:outerShdw blurRad="38100" dist="38100" dir="2700000" algn="tl">
                    <a:srgbClr val="000000">
                      <a:alpha val="43137"/>
                    </a:srgbClr>
                  </a:outerShdw>
                </a:effectLst>
              </a:rPr>
              <a:t>Tools</a:t>
            </a:r>
            <a:endParaRPr lang="en-US" dirty="0">
              <a:solidFill>
                <a:schemeClr val="bg1"/>
              </a:solidFill>
            </a:endParaRPr>
          </a:p>
        </p:txBody>
      </p:sp>
    </p:spTree>
    <p:extLst>
      <p:ext uri="{BB962C8B-B14F-4D97-AF65-F5344CB8AC3E}">
        <p14:creationId xmlns:p14="http://schemas.microsoft.com/office/powerpoint/2010/main" val="459642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4339" y="2859024"/>
            <a:ext cx="10353762" cy="970450"/>
          </a:xfrm>
        </p:spPr>
        <p:txBody>
          <a:bodyPr>
            <a:noAutofit/>
          </a:bodyPr>
          <a:lstStyle/>
          <a:p>
            <a:r>
              <a:rPr lang="en-US" sz="6600" b="1" dirty="0">
                <a:solidFill>
                  <a:schemeClr val="accent1"/>
                </a:solidFill>
              </a:rPr>
              <a:t>Thank you </a:t>
            </a:r>
          </a:p>
        </p:txBody>
      </p:sp>
    </p:spTree>
    <p:extLst>
      <p:ext uri="{BB962C8B-B14F-4D97-AF65-F5344CB8AC3E}">
        <p14:creationId xmlns:p14="http://schemas.microsoft.com/office/powerpoint/2010/main" val="2430374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B52585-2144-490D-B286-C4F03BF6AB59}"/>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The main target of this project is to upgrade software and fix bugs in remote             devices based on microcontrollers without going to the device.</a:t>
            </a: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ea typeface="Calibri" panose="020F0502020204030204" pitchFamily="34" charset="0"/>
                <a:cs typeface="Arial" panose="020B0604020202020204" pitchFamily="34" charset="0"/>
              </a:rPr>
              <a:t>What happen to these devices when millions of units have been shipped and a software “enhancement” needs to be made? Does every unit need to be returned to the manufacturer every time the software is updated? </a:t>
            </a: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v"/>
            </a:pPr>
            <a:r>
              <a:rPr lang="en-US" sz="2400" dirty="0">
                <a:effectLst/>
                <a:latin typeface="Times New Roman" panose="02020603050405020304" pitchFamily="18" charset="0"/>
                <a:ea typeface="Calibri" panose="020F0502020204030204" pitchFamily="34" charset="0"/>
                <a:cs typeface="Arial" panose="020B0604020202020204" pitchFamily="34" charset="0"/>
              </a:rPr>
              <a:t>With the gross of fields like IOT and automotive the process of updating and keeping the software clean of bugs have been become harder and harder.</a:t>
            </a:r>
          </a:p>
          <a:p>
            <a:pPr marL="36900" indent="0">
              <a:buNone/>
            </a:pPr>
            <a:endParaRPr lang="en-US" sz="2400" dirty="0">
              <a:effectLst/>
              <a:latin typeface="Calibri" panose="020F0502020204030204" pitchFamily="34" charset="0"/>
              <a:ea typeface="Calibri" panose="020F0502020204030204" pitchFamily="34" charset="0"/>
              <a:cs typeface="Arial" panose="020B0604020202020204" pitchFamily="34" charset="0"/>
            </a:endParaRP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DCE79E0E-67A6-467F-AF34-D0906C4B0964}"/>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Problem Statement </a:t>
            </a:r>
          </a:p>
        </p:txBody>
      </p:sp>
    </p:spTree>
    <p:extLst>
      <p:ext uri="{BB962C8B-B14F-4D97-AF65-F5344CB8AC3E}">
        <p14:creationId xmlns:p14="http://schemas.microsoft.com/office/powerpoint/2010/main" val="65020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3A0ED67-BB99-435B-82E6-79E73B532DC3}"/>
              </a:ext>
            </a:extLst>
          </p:cNvPr>
          <p:cNvSpPr txBox="1">
            <a:spLocks noGrp="1"/>
          </p:cNvSpPr>
          <p:nvPr>
            <p:ph type="title"/>
          </p:nvPr>
        </p:nvSpPr>
        <p:spPr>
          <a:xfrm>
            <a:off x="913795" y="609600"/>
            <a:ext cx="3078749" cy="970450"/>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600" b="1" spc="50" dirty="0">
                <a:ln>
                  <a:solidFill>
                    <a:srgbClr val="404040">
                      <a:alpha val="10000"/>
                    </a:srgbClr>
                  </a:solidFill>
                </a:ln>
                <a:effectLst>
                  <a:glow rad="38100">
                    <a:schemeClr val="accent1">
                      <a:alpha val="40000"/>
                    </a:schemeClr>
                  </a:glow>
                  <a:outerShdw blurRad="38100" dist="38100" dir="2700000" algn="tl">
                    <a:srgbClr val="000000">
                      <a:alpha val="43137"/>
                    </a:srgbClr>
                  </a:outerShdw>
                </a:effectLst>
              </a:rPr>
              <a:t>                Problem Statement </a:t>
            </a:r>
          </a:p>
        </p:txBody>
      </p:sp>
      <p:sp>
        <p:nvSpPr>
          <p:cNvPr id="3" name="Content Placeholder 2">
            <a:extLst>
              <a:ext uri="{FF2B5EF4-FFF2-40B4-BE49-F238E27FC236}">
                <a16:creationId xmlns:a16="http://schemas.microsoft.com/office/drawing/2014/main" id="{3E83FEBE-5EDF-473D-8BBD-242677055D9C}"/>
              </a:ext>
            </a:extLst>
          </p:cNvPr>
          <p:cNvSpPr>
            <a:spLocks noGrp="1"/>
          </p:cNvSpPr>
          <p:nvPr>
            <p:ph idx="1"/>
          </p:nvPr>
        </p:nvSpPr>
        <p:spPr>
          <a:xfrm>
            <a:off x="913795" y="1732449"/>
            <a:ext cx="3078749" cy="4058751"/>
          </a:xfrm>
        </p:spPr>
        <p:txBody>
          <a:bodyPr anchor="t">
            <a:normAutofit lnSpcReduction="10000"/>
          </a:bodyPr>
          <a:lstStyle/>
          <a:p>
            <a:pPr>
              <a:buClr>
                <a:srgbClr val="FED06C"/>
              </a:buClr>
              <a:buFont typeface="Wingdings" panose="05000000000000000000" pitchFamily="2" charset="2"/>
              <a:buChar char="v"/>
            </a:pPr>
            <a:r>
              <a:rPr lang="en-US" dirty="0">
                <a:ln>
                  <a:solidFill>
                    <a:srgbClr val="404040">
                      <a:alpha val="10000"/>
                    </a:srgbClr>
                  </a:solidFill>
                </a:ln>
                <a:latin typeface="Times New Roman" panose="02020603050405020304" pitchFamily="18" charset="0"/>
                <a:cs typeface="Times New Roman" panose="02020603050405020304" pitchFamily="18" charset="0"/>
              </a:rPr>
              <a:t> </a:t>
            </a:r>
            <a:r>
              <a:rPr lang="en-US" dirty="0">
                <a:ln>
                  <a:solidFill>
                    <a:srgbClr val="404040">
                      <a:alpha val="10000"/>
                    </a:srgbClr>
                  </a:solidFill>
                </a:ln>
                <a:effectLst/>
                <a:latin typeface="Times New Roman" panose="02020603050405020304" pitchFamily="18" charset="0"/>
                <a:ea typeface="Calibri" panose="020F0502020204030204" pitchFamily="34" charset="0"/>
              </a:rPr>
              <a:t>It is essential for companies to manage the software efficiently over the lifecycle of the device, to provide improvements in performance and to deliver corrections to faulty software that endanger lives or the environment and which could result in expensive product recalls.</a:t>
            </a:r>
          </a:p>
          <a:p>
            <a:pPr>
              <a:buClr>
                <a:srgbClr val="FED06C"/>
              </a:buClr>
              <a:buFont typeface="Wingdings" panose="05000000000000000000" pitchFamily="2" charset="2"/>
              <a:buChar char="v"/>
            </a:pPr>
            <a:endParaRPr lang="en-US" sz="1600" dirty="0">
              <a:ln>
                <a:solidFill>
                  <a:srgbClr val="404040">
                    <a:alpha val="10000"/>
                  </a:srgbClr>
                </a:solidFill>
              </a:ln>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0A22D114-11B7-46ED-94A9-18DC1C977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6F1CC47-1058-4577-9225-50AB4A009DBD}"/>
              </a:ext>
            </a:extLst>
          </p:cNvPr>
          <p:cNvPicPr>
            <a:picLocks noChangeAspect="1"/>
          </p:cNvPicPr>
          <p:nvPr/>
        </p:nvPicPr>
        <p:blipFill rotWithShape="1">
          <a:blip r:embed="rId3">
            <a:extLst>
              <a:ext uri="{28A0092B-C50C-407E-A947-70E740481C1C}">
                <a14:useLocalDpi xmlns:a14="http://schemas.microsoft.com/office/drawing/2010/main" val="0"/>
              </a:ext>
            </a:extLst>
          </a:blip>
          <a:srcRect t="2631" r="-1" b="5751"/>
          <a:stretch/>
        </p:blipFill>
        <p:spPr>
          <a:xfrm>
            <a:off x="5120640" y="1438360"/>
            <a:ext cx="5676236" cy="3835314"/>
          </a:xfrm>
          <a:prstGeom prst="rect">
            <a:avLst/>
          </a:prstGeom>
          <a:solidFill>
            <a:srgbClr val="FFFFFF">
              <a:shade val="85000"/>
            </a:srgbClr>
          </a:solidFill>
        </p:spPr>
      </p:pic>
    </p:spTree>
    <p:extLst>
      <p:ext uri="{BB962C8B-B14F-4D97-AF65-F5344CB8AC3E}">
        <p14:creationId xmlns:p14="http://schemas.microsoft.com/office/powerpoint/2010/main" val="113796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180B0A-8DF3-47BB-BB82-8A1F895AC9E7}"/>
              </a:ext>
            </a:extLst>
          </p:cNvPr>
          <p:cNvSpPr txBox="1">
            <a:spLocks noGrp="1"/>
          </p:cNvSpPr>
          <p:nvPr>
            <p:ph type="title"/>
          </p:nvPr>
        </p:nvSpPr>
        <p:spPr>
          <a:xfrm>
            <a:off x="913796" y="609600"/>
            <a:ext cx="5168052" cy="1117600"/>
          </a:xfrm>
          <a:prstGeom prst="rect">
            <a:avLst/>
          </a:prstGeom>
        </p:spPr>
        <p:txBody>
          <a:bodyPr vert="horz" lIns="91440" tIns="45720" rIns="91440" bIns="45720" rtlCol="0">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pPr>
            <a:r>
              <a:rPr lang="en-US" b="1" spc="50" dirty="0">
                <a:ln w="9525" cmpd="sng">
                  <a:solidFill>
                    <a:schemeClr val="accent1"/>
                  </a:solidFill>
                  <a:prstDash val="solid"/>
                </a:ln>
                <a:effectLst>
                  <a:glow rad="38100">
                    <a:schemeClr val="accent1">
                      <a:alpha val="40000"/>
                    </a:schemeClr>
                  </a:glow>
                  <a:outerShdw blurRad="38100" dist="38100" dir="2700000" algn="tl">
                    <a:srgbClr val="000000">
                      <a:alpha val="43137"/>
                    </a:srgbClr>
                  </a:outerShdw>
                </a:effectLst>
              </a:rPr>
              <a:t>                Problem Statement </a:t>
            </a:r>
          </a:p>
        </p:txBody>
      </p:sp>
      <p:sp>
        <p:nvSpPr>
          <p:cNvPr id="3" name="Content Placeholder 2">
            <a:extLst>
              <a:ext uri="{FF2B5EF4-FFF2-40B4-BE49-F238E27FC236}">
                <a16:creationId xmlns:a16="http://schemas.microsoft.com/office/drawing/2014/main" id="{1710FD60-EFF9-47B2-977A-AE4480E70C12}"/>
              </a:ext>
            </a:extLst>
          </p:cNvPr>
          <p:cNvSpPr>
            <a:spLocks noGrp="1"/>
          </p:cNvSpPr>
          <p:nvPr>
            <p:ph idx="1"/>
          </p:nvPr>
        </p:nvSpPr>
        <p:spPr>
          <a:xfrm>
            <a:off x="913796" y="1828800"/>
            <a:ext cx="5168052" cy="3962400"/>
          </a:xfrm>
        </p:spPr>
        <p:txBody>
          <a:bodyPr>
            <a:normAutofit/>
          </a:bodyPr>
          <a:lstStyle/>
          <a:p>
            <a:pPr>
              <a:buClr>
                <a:srgbClr val="4E9EFB"/>
              </a:buClr>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Examples:</a:t>
            </a:r>
          </a:p>
          <a:p>
            <a:pPr lvl="1">
              <a:buClr>
                <a:srgbClr val="4E9EFB"/>
              </a:buCl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A network in IOT system could have thousands or even millions of embedded devices.</a:t>
            </a:r>
          </a:p>
          <a:p>
            <a:pPr lvl="1">
              <a:buClr>
                <a:srgbClr val="4E9EFB"/>
              </a:buClr>
              <a:buFont typeface="Wingdings" panose="05000000000000000000" pitchFamily="2" charset="2"/>
              <a:buChar char="Ø"/>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In Automotive a car had at least 20 million to 30 million lines of code and 100 to 200 different ECU.</a:t>
            </a:r>
          </a:p>
          <a:p>
            <a:pPr marL="36900" indent="0">
              <a:buClr>
                <a:srgbClr val="4E9EFB"/>
              </a:buClr>
              <a:buNone/>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rgbClr val="4E9EFB"/>
              </a:buClr>
              <a:buFont typeface="Wingdings" panose="05000000000000000000" pitchFamily="2" charset="2"/>
              <a:buChar char="Ø"/>
            </a:pPr>
            <a:endParaRPr lang="en-US" dirty="0">
              <a:effectLst/>
              <a:latin typeface="Times New Roman" panose="02020603050405020304" pitchFamily="18" charset="0"/>
              <a:ea typeface="Calibri" panose="020F0502020204030204" pitchFamily="34" charset="0"/>
              <a:cs typeface="Times New Roman" panose="02020603050405020304" pitchFamily="18" charset="0"/>
            </a:endParaRPr>
          </a:p>
          <a:p>
            <a:pPr>
              <a:buClr>
                <a:srgbClr val="4E9EFB"/>
              </a:buClr>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pic>
        <p:nvPicPr>
          <p:cNvPr id="17" name="Picture 10">
            <a:extLst>
              <a:ext uri="{FF2B5EF4-FFF2-40B4-BE49-F238E27FC236}">
                <a16:creationId xmlns:a16="http://schemas.microsoft.com/office/drawing/2014/main" id="{F15A1844-5CB8-438B-B90E-EF2A51CF87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6586695" y="1"/>
            <a:ext cx="5605305" cy="6858000"/>
          </a:xfrm>
          <a:prstGeom prst="rect">
            <a:avLst/>
          </a:prstGeom>
        </p:spPr>
      </p:pic>
      <p:pic>
        <p:nvPicPr>
          <p:cNvPr id="5" name="Picture 4">
            <a:extLst>
              <a:ext uri="{FF2B5EF4-FFF2-40B4-BE49-F238E27FC236}">
                <a16:creationId xmlns:a16="http://schemas.microsoft.com/office/drawing/2014/main" id="{DDC36F6A-68D6-4621-9944-C812A9BD72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935" y="609600"/>
            <a:ext cx="3874580" cy="2819399"/>
          </a:xfrm>
          <a:prstGeom prst="rect">
            <a:avLst/>
          </a:prstGeom>
          <a:solidFill>
            <a:srgbClr val="FFFFFF">
              <a:shade val="85000"/>
            </a:srgbClr>
          </a:solidFill>
        </p:spPr>
      </p:pic>
      <p:pic>
        <p:nvPicPr>
          <p:cNvPr id="6" name="Picture 5">
            <a:extLst>
              <a:ext uri="{FF2B5EF4-FFF2-40B4-BE49-F238E27FC236}">
                <a16:creationId xmlns:a16="http://schemas.microsoft.com/office/drawing/2014/main" id="{704546A6-760F-44DF-9287-3C1E27C101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4935" y="3726359"/>
            <a:ext cx="3874581" cy="2659927"/>
          </a:xfrm>
          <a:prstGeom prst="rect">
            <a:avLst/>
          </a:prstGeom>
          <a:solidFill>
            <a:srgbClr val="FFFFFF">
              <a:shade val="85000"/>
            </a:srgbClr>
          </a:solidFill>
        </p:spPr>
      </p:pic>
    </p:spTree>
    <p:extLst>
      <p:ext uri="{BB962C8B-B14F-4D97-AF65-F5344CB8AC3E}">
        <p14:creationId xmlns:p14="http://schemas.microsoft.com/office/powerpoint/2010/main" val="38635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F5F7C8B-AE2E-408D-A94B-418510438DAE}"/>
              </a:ext>
            </a:extLst>
          </p:cNvPr>
          <p:cNvSpPr>
            <a:spLocks noGrp="1"/>
          </p:cNvSpPr>
          <p:nvPr>
            <p:ph idx="1"/>
          </p:nvPr>
        </p:nvSpPr>
        <p:spPr/>
        <p:txBody>
          <a:bodyPr>
            <a:normAutofit/>
          </a:bodyPr>
          <a:lstStyle/>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Problem statement. </a:t>
            </a:r>
          </a:p>
          <a:p>
            <a:pPr>
              <a:buFont typeface="Wingdings" panose="05000000000000000000" pitchFamily="2" charset="2"/>
              <a:buChar char="v"/>
            </a:pPr>
            <a:r>
              <a:rPr lang="en-US" sz="3200" b="1" u="sng" dirty="0">
                <a:solidFill>
                  <a:schemeClr val="tx2"/>
                </a:solidFill>
                <a:latin typeface="Times New Roman" panose="02020603050405020304" pitchFamily="18" charset="0"/>
                <a:cs typeface="Times New Roman" panose="02020603050405020304" pitchFamily="18" charset="0"/>
              </a:rPr>
              <a:t>How OTA can present a solution.</a:t>
            </a:r>
          </a:p>
          <a:p>
            <a:pPr>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OTA components.</a:t>
            </a:r>
            <a:endParaRPr lang="en-US" sz="3200" b="1" u="sng" dirty="0">
              <a:solidFill>
                <a:schemeClr val="tx2"/>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Obstacles of OTA. </a:t>
            </a:r>
          </a:p>
          <a:p>
            <a:pPr>
              <a:buFont typeface="Wingdings" panose="05000000000000000000" pitchFamily="2" charset="2"/>
              <a:buChar char="v"/>
            </a:pPr>
            <a:r>
              <a:rPr lang="en-US" sz="3200" dirty="0">
                <a:solidFill>
                  <a:schemeClr val="tx2"/>
                </a:solidFill>
                <a:latin typeface="Times New Roman" panose="02020603050405020304" pitchFamily="18" charset="0"/>
                <a:cs typeface="Times New Roman" panose="02020603050405020304" pitchFamily="18" charset="0"/>
              </a:rPr>
              <a:t>Future objectives.</a:t>
            </a:r>
          </a:p>
          <a:p>
            <a:pPr>
              <a:buFont typeface="Wingdings" panose="05000000000000000000" pitchFamily="2" charset="2"/>
              <a:buChar char="v"/>
            </a:pPr>
            <a:endParaRPr lang="en-US" sz="2400" dirty="0">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3949301E-D8FD-4E86-A941-FDA60763F628}"/>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Agenda </a:t>
            </a:r>
          </a:p>
        </p:txBody>
      </p:sp>
    </p:spTree>
    <p:extLst>
      <p:ext uri="{BB962C8B-B14F-4D97-AF65-F5344CB8AC3E}">
        <p14:creationId xmlns:p14="http://schemas.microsoft.com/office/powerpoint/2010/main" val="328355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672FBD-4B86-4263-9B5D-D739D871699B}"/>
              </a:ext>
            </a:extLst>
          </p:cNvPr>
          <p:cNvSpPr>
            <a:spLocks noGrp="1"/>
          </p:cNvSpPr>
          <p:nvPr>
            <p:ph idx="1"/>
          </p:nvPr>
        </p:nvSpPr>
        <p:spPr/>
        <p:txBody>
          <a:bodyPr>
            <a:normAutofit/>
          </a:bodyPr>
          <a:lstStyle/>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dirty="0"/>
              <a:t>From the previous illustrate the problem is to reach all these microcontrollers and keep them updated and fix the bugs so, if there is a way to reach them remotely then the problem will be solved.</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dirty="0"/>
              <a:t>This is what OTA deliver because OTA is the wireless delivery of new software or data to mobile devices.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en-US" sz="2400" dirty="0">
                <a:latin typeface="Times New Roman" panose="02020603050405020304" pitchFamily="18" charset="0"/>
                <a:cs typeface="Times New Roman" panose="02020603050405020304" pitchFamily="18" charset="0"/>
              </a:rPr>
              <a:t> </a:t>
            </a:r>
            <a:r>
              <a:rPr lang="en-US" sz="2400" dirty="0"/>
              <a:t>The idea is to upload the new update to the cloud and devices will be connected to the cloud so it will receive the new update through any wireless communication.</a:t>
            </a:r>
          </a:p>
        </p:txBody>
      </p:sp>
      <p:sp>
        <p:nvSpPr>
          <p:cNvPr id="4" name="Title 1">
            <a:extLst>
              <a:ext uri="{FF2B5EF4-FFF2-40B4-BE49-F238E27FC236}">
                <a16:creationId xmlns:a16="http://schemas.microsoft.com/office/drawing/2014/main" id="{60B165CB-3681-493E-AA6E-0BAF5FE0D2B4}"/>
              </a:ext>
            </a:extLst>
          </p:cNvPr>
          <p:cNvSpPr txBox="1">
            <a:spLocks noGrp="1"/>
          </p:cNvSpPr>
          <p:nvPr>
            <p:ph type="title"/>
          </p:nvPr>
        </p:nvSpPr>
        <p:spPr>
          <a:xfrm>
            <a:off x="914400" y="609600"/>
            <a:ext cx="10353675" cy="969963"/>
          </a:xfrm>
          <a:prstGeom prst="rect">
            <a:avLst/>
          </a:prstGeom>
          <a:solidFill>
            <a:schemeClr val="accent2"/>
          </a:solidFill>
          <a:ln>
            <a:noFill/>
          </a:ln>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spc="50" dirty="0">
                <a:ln w="9525" cmpd="sng">
                  <a:solidFill>
                    <a:schemeClr val="accent1"/>
                  </a:solidFill>
                  <a:prstDash val="solid"/>
                </a:ln>
                <a:solidFill>
                  <a:schemeClr val="bg1">
                    <a:lumMod val="95000"/>
                  </a:schemeClr>
                </a:solidFill>
                <a:effectLst>
                  <a:glow rad="38100">
                    <a:schemeClr val="accent1">
                      <a:alpha val="40000"/>
                    </a:schemeClr>
                  </a:glow>
                  <a:outerShdw blurRad="38100" dist="38100" dir="2700000" algn="tl">
                    <a:srgbClr val="000000">
                      <a:alpha val="43137"/>
                    </a:srgbClr>
                  </a:outerShdw>
                </a:effectLst>
              </a:rPr>
              <a:t>    How OTA can present a solution </a:t>
            </a:r>
          </a:p>
        </p:txBody>
      </p:sp>
    </p:spTree>
    <p:extLst>
      <p:ext uri="{BB962C8B-B14F-4D97-AF65-F5344CB8AC3E}">
        <p14:creationId xmlns:p14="http://schemas.microsoft.com/office/powerpoint/2010/main" val="38547590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9.jpeg"/></Relationships>
</file>

<file path=ppt/theme/theme1.xml><?xml version="1.0" encoding="utf-8"?>
<a:theme xmlns:a="http://schemas.openxmlformats.org/drawingml/2006/main" name="Contents Slide Master">
  <a:themeElements>
    <a:clrScheme name="ALLPPT COLOR 130">
      <a:dk1>
        <a:sysClr val="windowText" lastClr="000000"/>
      </a:dk1>
      <a:lt1>
        <a:sysClr val="window" lastClr="FFFFFF"/>
      </a:lt1>
      <a:dk2>
        <a:srgbClr val="44546A"/>
      </a:dk2>
      <a:lt2>
        <a:srgbClr val="E7E6E6"/>
      </a:lt2>
      <a:accent1>
        <a:srgbClr val="00BDFB"/>
      </a:accent1>
      <a:accent2>
        <a:srgbClr val="1ED0A6"/>
      </a:accent2>
      <a:accent3>
        <a:srgbClr val="1C82FF"/>
      </a:accent3>
      <a:accent4>
        <a:srgbClr val="595959"/>
      </a:accent4>
      <a:accent5>
        <a:srgbClr val="00BDFB"/>
      </a:accent5>
      <a:accent6>
        <a:srgbClr val="1ED0A6"/>
      </a:accent6>
      <a:hlink>
        <a:srgbClr val="262626"/>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C0F42E1783DE49B9220C20CB018DAA" ma:contentTypeVersion="2" ma:contentTypeDescription="Create a new document." ma:contentTypeScope="" ma:versionID="176dfcb68ee7946461024815bfb82e2a">
  <xsd:schema xmlns:xsd="http://www.w3.org/2001/XMLSchema" xmlns:xs="http://www.w3.org/2001/XMLSchema" xmlns:p="http://schemas.microsoft.com/office/2006/metadata/properties" xmlns:ns2="ea485681-20fe-4194-af56-01839ce34da6" targetNamespace="http://schemas.microsoft.com/office/2006/metadata/properties" ma:root="true" ma:fieldsID="26c00446ac74da981d044cf347baecb9" ns2:_="">
    <xsd:import namespace="ea485681-20fe-4194-af56-01839ce34da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485681-20fe-4194-af56-01839ce34d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9B2EEAE-A5F7-43AE-A6CD-0F19AADD18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485681-20fe-4194-af56-01839ce34d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1F07F99-2D27-46B7-8325-78890BFDCCCC}">
  <ds:schemaRefs>
    <ds:schemaRef ds:uri="http://schemas.microsoft.com/sharepoint/v3/contenttype/forms"/>
  </ds:schemaRefs>
</ds:datastoreItem>
</file>

<file path=customXml/itemProps3.xml><?xml version="1.0" encoding="utf-8"?>
<ds:datastoreItem xmlns:ds="http://schemas.openxmlformats.org/officeDocument/2006/customXml" ds:itemID="{0E3A1045-F5BC-4BD2-9E41-84C9D87044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3565</TotalTime>
  <Words>1902</Words>
  <Application>Microsoft Office PowerPoint</Application>
  <PresentationFormat>Widescreen</PresentationFormat>
  <Paragraphs>264</Paragraphs>
  <Slides>47</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Arial</vt:lpstr>
      <vt:lpstr>Bahnschrift SemiBold</vt:lpstr>
      <vt:lpstr>Calibri</vt:lpstr>
      <vt:lpstr>Calisto MT</vt:lpstr>
      <vt:lpstr>Noto Naskh Arabic UI</vt:lpstr>
      <vt:lpstr>Times New Roman</vt:lpstr>
      <vt:lpstr>Wingdings</vt:lpstr>
      <vt:lpstr>Wingdings 2</vt:lpstr>
      <vt:lpstr>Contents Slide Master</vt:lpstr>
      <vt:lpstr>Slate</vt:lpstr>
      <vt:lpstr>PowerPoint Presentation</vt:lpstr>
      <vt:lpstr>PowerPoint Presentation</vt:lpstr>
      <vt:lpstr>                        Agenda </vt:lpstr>
      <vt:lpstr>                        Agenda </vt:lpstr>
      <vt:lpstr>                Problem Statement </vt:lpstr>
      <vt:lpstr>                Problem Statement </vt:lpstr>
      <vt:lpstr>                Problem Statement </vt:lpstr>
      <vt:lpstr>                        Agenda </vt:lpstr>
      <vt:lpstr>    How OTA can present a solution </vt:lpstr>
      <vt:lpstr>    How OTA can present a solution </vt:lpstr>
      <vt:lpstr>                        Agenda </vt:lpstr>
      <vt:lpstr>                OTA Components</vt:lpstr>
      <vt:lpstr>                        Agenda </vt:lpstr>
      <vt:lpstr>                 Obstacles of OTA </vt:lpstr>
      <vt:lpstr>                        Agenda </vt:lpstr>
      <vt:lpstr>  Connection between server and gateway </vt:lpstr>
      <vt:lpstr>PowerPoint Presentation</vt:lpstr>
      <vt:lpstr>PowerPoint Presentation</vt:lpstr>
      <vt:lpstr>PowerPoint Presentation</vt:lpstr>
      <vt:lpstr>PowerPoint Presentation</vt:lpstr>
      <vt:lpstr>PowerPoint Presentation</vt:lpstr>
      <vt:lpstr>PowerPoint Presentation</vt:lpstr>
      <vt:lpstr>                        Agenda </vt:lpstr>
      <vt:lpstr>                Bootloader Design</vt:lpstr>
      <vt:lpstr>            Bootloader Requirements</vt:lpstr>
      <vt:lpstr>          Bootloader State Machine</vt:lpstr>
      <vt:lpstr>            Application  Behavior</vt:lpstr>
      <vt:lpstr>             Bootloader Behavior</vt:lpstr>
      <vt:lpstr>               Memory Partitioning</vt:lpstr>
      <vt:lpstr>       Reset And Interrupt Handling</vt:lpstr>
      <vt:lpstr>                 Error Detection</vt:lpstr>
      <vt:lpstr>                        Agenda </vt:lpstr>
      <vt:lpstr> Security and Encryption Algorithm</vt:lpstr>
      <vt:lpstr>Advanced Encryption Standards (AES)</vt:lpstr>
      <vt:lpstr>PowerPoint Presentation</vt:lpstr>
      <vt:lpstr>                        Agenda </vt:lpstr>
      <vt:lpstr>                      CAN Bus </vt:lpstr>
      <vt:lpstr>Can Advantages</vt:lpstr>
      <vt:lpstr>Can Network Speed</vt:lpstr>
      <vt:lpstr>                        Agenda </vt:lpstr>
      <vt:lpstr>Autosar Introduction</vt:lpstr>
      <vt:lpstr>Autosar Partners</vt:lpstr>
      <vt:lpstr>Why Autosar ?</vt:lpstr>
      <vt:lpstr>Autosar Layered Architecture </vt:lpstr>
      <vt:lpstr>Communication Stack Implementation</vt:lpstr>
      <vt:lpstr>Tools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Gergis</dc:creator>
  <cp:lastModifiedBy>Mohamed Hafez</cp:lastModifiedBy>
  <cp:revision>147</cp:revision>
  <dcterms:created xsi:type="dcterms:W3CDTF">2020-07-23T19:54:05Z</dcterms:created>
  <dcterms:modified xsi:type="dcterms:W3CDTF">2021-04-05T09:20:05Z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0x010100B2C0F42E1783DE49B9220C20CB018DAA</vt:lpwstr>
  </property>
</Properties>
</file>